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62" r:id="rId3"/>
    <p:sldId id="361" r:id="rId4"/>
    <p:sldId id="355" r:id="rId5"/>
    <p:sldId id="360" r:id="rId6"/>
    <p:sldId id="356" r:id="rId7"/>
    <p:sldId id="357" r:id="rId8"/>
    <p:sldId id="358" r:id="rId9"/>
    <p:sldId id="332" r:id="rId10"/>
    <p:sldId id="333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5" r:id="rId23"/>
    <p:sldId id="376" r:id="rId24"/>
    <p:sldId id="377" r:id="rId25"/>
    <p:sldId id="373" r:id="rId26"/>
    <p:sldId id="3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0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6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840689" indent="-37384586"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610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22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683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441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fld id="{85A8C485-9E66-BA4F-AC26-69AD7CBA4863}" type="slidenum">
              <a:rPr lang="en-US" sz="1200">
                <a:latin typeface="Times New Roman" charset="0"/>
              </a:rPr>
              <a:pPr/>
              <a:t>8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88C9-5AB0-E44B-8DF9-DE4C6E3084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0" y="706671"/>
            <a:ext cx="6273789" cy="1774981"/>
          </a:xfrm>
        </p:spPr>
        <p:txBody>
          <a:bodyPr anchor="t">
            <a:normAutofit/>
          </a:bodyPr>
          <a:lstStyle>
            <a:lvl1pPr algn="ctr">
              <a:defRPr sz="4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4A833-C2A4-DC4D-8897-8E911F31C8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0" y="3429000"/>
            <a:ext cx="7035789" cy="2057400"/>
          </a:xfrm>
        </p:spPr>
        <p:txBody>
          <a:bodyPr>
            <a:normAutofit/>
          </a:bodyPr>
          <a:lstStyle>
            <a:lvl1pPr marL="0" indent="0" algn="ctr">
              <a:buNone/>
              <a:defRPr sz="320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Eric Shaffer</a:t>
            </a:r>
          </a:p>
          <a:p>
            <a:endParaRPr lang="en-US" dirty="0"/>
          </a:p>
          <a:p>
            <a:r>
              <a:rPr lang="en-US" dirty="0"/>
              <a:t>CS 418: Interactive Computer Graphics</a:t>
            </a:r>
          </a:p>
        </p:txBody>
      </p:sp>
      <p:pic>
        <p:nvPicPr>
          <p:cNvPr id="6" name="Picture 2" descr="university of illinois wordmark">
            <a:extLst>
              <a:ext uri="{FF2B5EF4-FFF2-40B4-BE49-F238E27FC236}">
                <a16:creationId xmlns:a16="http://schemas.microsoft.com/office/drawing/2014/main" id="{07002499-6A5B-4568-9133-D35C626DC8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688" y="6289396"/>
            <a:ext cx="2353751" cy="40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rm-hull/wireframes: A lightweight 3D graphics rendering ...">
            <a:extLst>
              <a:ext uri="{FF2B5EF4-FFF2-40B4-BE49-F238E27FC236}">
                <a16:creationId xmlns:a16="http://schemas.microsoft.com/office/drawing/2014/main" id="{1733DEEA-A016-401F-BB2C-DE7D89D8A6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4627418" cy="41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990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B9A5-D248-B640-A77C-44E19C76C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250" y="389614"/>
            <a:ext cx="10940994" cy="677186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9A065-67D5-8A4E-9B65-ED8E130D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50" y="1598213"/>
            <a:ext cx="10940994" cy="4595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university of illinois wordmark">
            <a:extLst>
              <a:ext uri="{FF2B5EF4-FFF2-40B4-BE49-F238E27FC236}">
                <a16:creationId xmlns:a16="http://schemas.microsoft.com/office/drawing/2014/main" id="{272A6BD2-8B27-4D53-8C27-9DCF677E7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688" y="6289396"/>
            <a:ext cx="2353751" cy="40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8B33A-9F31-49A8-814A-FC2458F41B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5556" t="36667" r="5556" b="61111"/>
          <a:stretch/>
        </p:blipFill>
        <p:spPr>
          <a:xfrm>
            <a:off x="0" y="1198084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4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niversity of illinois wordmark">
            <a:extLst>
              <a:ext uri="{FF2B5EF4-FFF2-40B4-BE49-F238E27FC236}">
                <a16:creationId xmlns:a16="http://schemas.microsoft.com/office/drawing/2014/main" id="{CAAF05ED-AB2E-4B5B-86E2-DDD7B5A987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688" y="6289396"/>
            <a:ext cx="2353751" cy="40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4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4182" y="1813212"/>
            <a:ext cx="11083636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15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8B8274-2D13-7A4E-9003-8F023278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83287-DCD2-E84B-8888-E4D7CF623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85677"/>
            <a:ext cx="10515600" cy="4491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203D-0FEC-C840-8CEA-271525CF5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84831-484F-E04E-A91C-77E82AA5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13294B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brackets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llinois-cs418.github.io/Examples/Hello%20Triangl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6E42-4E6C-4849-927A-49E12BCFD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WebGL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B6552-68A5-460D-8AC6-94D78BA41D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418: Interactive Computer Graphics </a:t>
            </a:r>
          </a:p>
          <a:p>
            <a:r>
              <a:rPr lang="en-US" dirty="0"/>
              <a:t>Professor Eric Shaffer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04ADFE-95AC-43F4-AC42-92777105C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8"/>
    </mc:Choice>
    <mc:Fallback xmlns="">
      <p:transition spd="slow" advTm="1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5946" y="547789"/>
            <a:ext cx="5005705" cy="5746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You </a:t>
            </a:r>
            <a:r>
              <a:rPr lang="en-US" sz="3600" dirty="0"/>
              <a:t>N</a:t>
            </a:r>
            <a:r>
              <a:rPr sz="3600" dirty="0"/>
              <a:t>eed a </a:t>
            </a:r>
            <a:r>
              <a:rPr lang="en-US" sz="3600" dirty="0"/>
              <a:t>T</a:t>
            </a:r>
            <a:r>
              <a:rPr sz="3600" dirty="0"/>
              <a:t>ext</a:t>
            </a:r>
            <a:r>
              <a:rPr sz="3600" spc="-50" dirty="0"/>
              <a:t> </a:t>
            </a:r>
            <a:r>
              <a:rPr lang="en-US" sz="3600" spc="-5" dirty="0"/>
              <a:t>E</a:t>
            </a:r>
            <a:r>
              <a:rPr sz="3600" spc="-5" dirty="0"/>
              <a:t>ditor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602740" y="1522114"/>
            <a:ext cx="8258175" cy="917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" marR="5080" indent="-373380">
              <a:lnSpc>
                <a:spcPct val="140000"/>
              </a:lnSpc>
              <a:spcBef>
                <a:spcPts val="100"/>
              </a:spcBef>
            </a:pPr>
            <a:r>
              <a:rPr sz="2100" spc="-5" dirty="0">
                <a:solidFill>
                  <a:srgbClr val="585858"/>
                </a:solidFill>
                <a:latin typeface="Lato" panose="020F0502020204030203" pitchFamily="34" charset="0"/>
                <a:cs typeface="Century Gothic"/>
              </a:rPr>
              <a:t>Brackets is </a:t>
            </a:r>
            <a:r>
              <a:rPr sz="2100" dirty="0">
                <a:solidFill>
                  <a:srgbClr val="585858"/>
                </a:solidFill>
                <a:latin typeface="Lato" panose="020F0502020204030203" pitchFamily="34" charset="0"/>
                <a:cs typeface="Century Gothic"/>
              </a:rPr>
              <a:t>a good </a:t>
            </a:r>
            <a:r>
              <a:rPr sz="2100" spc="-5" dirty="0">
                <a:solidFill>
                  <a:srgbClr val="585858"/>
                </a:solidFill>
                <a:latin typeface="Lato" panose="020F0502020204030203" pitchFamily="34" charset="0"/>
                <a:cs typeface="Century Gothic"/>
              </a:rPr>
              <a:t>choice…but whatever works </a:t>
            </a:r>
            <a:r>
              <a:rPr sz="2100" dirty="0">
                <a:solidFill>
                  <a:srgbClr val="585858"/>
                </a:solidFill>
                <a:latin typeface="Lato" panose="020F0502020204030203" pitchFamily="34" charset="0"/>
                <a:cs typeface="Century Gothic"/>
              </a:rPr>
              <a:t>for </a:t>
            </a:r>
            <a:r>
              <a:rPr sz="2100" spc="-5" dirty="0">
                <a:solidFill>
                  <a:srgbClr val="585858"/>
                </a:solidFill>
                <a:latin typeface="Lato" panose="020F0502020204030203" pitchFamily="34" charset="0"/>
                <a:cs typeface="Century Gothic"/>
              </a:rPr>
              <a:t>yo</a:t>
            </a:r>
            <a:r>
              <a:rPr lang="en-US" sz="2100" spc="-5" dirty="0">
                <a:solidFill>
                  <a:srgbClr val="585858"/>
                </a:solidFill>
                <a:latin typeface="Lato" panose="020F0502020204030203" pitchFamily="34" charset="0"/>
                <a:cs typeface="Century Gothic"/>
              </a:rPr>
              <a:t>u is fine </a:t>
            </a:r>
            <a:br>
              <a:rPr lang="en-US" sz="2100" spc="-935" dirty="0">
                <a:solidFill>
                  <a:srgbClr val="585858"/>
                </a:solidFill>
                <a:latin typeface="Lato" panose="020F0502020204030203" pitchFamily="34" charset="0"/>
                <a:cs typeface="Century Gothic"/>
              </a:rPr>
            </a:br>
            <a:r>
              <a:rPr sz="2100" spc="-10" dirty="0">
                <a:solidFill>
                  <a:srgbClr val="585858"/>
                </a:solidFill>
                <a:latin typeface="Lato" panose="020F0502020204030203" pitchFamily="34" charset="0"/>
                <a:cs typeface="Century Gothic"/>
                <a:hlinkClick r:id="rId2"/>
              </a:rPr>
              <a:t>http://brackets.io/</a:t>
            </a:r>
            <a:endParaRPr sz="2100" dirty="0">
              <a:latin typeface="Lato" panose="020F0502020204030203" pitchFamily="34" charset="0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0292" y="2796738"/>
            <a:ext cx="6736080" cy="2354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588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5597" y="657120"/>
            <a:ext cx="5407660" cy="5746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Time to </a:t>
            </a:r>
            <a:r>
              <a:rPr lang="en-US" sz="3600" spc="-5" dirty="0"/>
              <a:t>W</a:t>
            </a:r>
            <a:r>
              <a:rPr sz="3600" spc="-5" dirty="0"/>
              <a:t>rite </a:t>
            </a:r>
            <a:r>
              <a:rPr lang="en-US" sz="3600" spc="-5" dirty="0"/>
              <a:t>S</a:t>
            </a:r>
            <a:r>
              <a:rPr sz="3600" spc="-5" dirty="0"/>
              <a:t>ome</a:t>
            </a:r>
            <a:r>
              <a:rPr sz="3600" spc="-40" dirty="0"/>
              <a:t> </a:t>
            </a:r>
            <a:r>
              <a:rPr sz="3600" spc="-5" dirty="0"/>
              <a:t>HTML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899491" y="1550504"/>
            <a:ext cx="9407651" cy="29815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51460">
              <a:spcBef>
                <a:spcPts val="530"/>
              </a:spcBef>
              <a:buClr>
                <a:srgbClr val="DF7602"/>
              </a:buClr>
              <a:tabLst>
                <a:tab pos="594995" algn="l"/>
              </a:tabLst>
            </a:pPr>
            <a:r>
              <a:rPr sz="2100" dirty="0">
                <a:latin typeface="Lato" panose="020F0502020204030203" pitchFamily="34" charset="0"/>
                <a:cs typeface="Century Gothic"/>
              </a:rPr>
              <a:t>A few notes</a:t>
            </a:r>
            <a:endParaRPr lang="en-US" sz="2100" dirty="0">
              <a:latin typeface="Lato" panose="020F0502020204030203" pitchFamily="34" charset="0"/>
              <a:cs typeface="Century Gothic"/>
            </a:endParaRPr>
          </a:p>
          <a:p>
            <a:pPr marL="594360" indent="-342900">
              <a:spcBef>
                <a:spcPts val="530"/>
              </a:spcBef>
              <a:buClr>
                <a:srgbClr val="DF7602"/>
              </a:buClr>
              <a:buFont typeface="Arial" panose="020B0604020202020204" pitchFamily="34" charset="0"/>
              <a:buChar char="•"/>
              <a:tabLst>
                <a:tab pos="594995" algn="l"/>
              </a:tabLst>
            </a:pPr>
            <a:r>
              <a:rPr sz="1900" spc="-1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will keep everything </a:t>
            </a:r>
            <a:r>
              <a:rPr sz="1900" dirty="0">
                <a:latin typeface="Lato" panose="020F0502020204030203" pitchFamily="34" charset="0"/>
                <a:cs typeface="Century Gothic"/>
              </a:rPr>
              <a:t>in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a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single HTML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file for </a:t>
            </a:r>
            <a:r>
              <a:rPr sz="1900" dirty="0">
                <a:latin typeface="Lato" panose="020F0502020204030203" pitchFamily="34" charset="0"/>
                <a:cs typeface="Century Gothic"/>
              </a:rPr>
              <a:t>this</a:t>
            </a:r>
            <a:r>
              <a:rPr sz="1900" spc="65" dirty="0">
                <a:latin typeface="Lato" panose="020F0502020204030203" pitchFamily="34" charset="0"/>
                <a:cs typeface="Century Gothic"/>
              </a:rPr>
              <a:t>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example</a:t>
            </a:r>
            <a:endParaRPr lang="en-US" sz="1900" dirty="0">
              <a:latin typeface="Lato" panose="020F0502020204030203" pitchFamily="34" charset="0"/>
              <a:cs typeface="Century Gothic"/>
            </a:endParaRPr>
          </a:p>
          <a:p>
            <a:pPr marL="594360" indent="-342900">
              <a:spcBef>
                <a:spcPts val="530"/>
              </a:spcBef>
              <a:buClr>
                <a:srgbClr val="DF7602"/>
              </a:buClr>
              <a:buFont typeface="Arial" panose="020B0604020202020204" pitchFamily="34" charset="0"/>
              <a:buChar char="•"/>
              <a:tabLst>
                <a:tab pos="594995" algn="l"/>
              </a:tabLst>
            </a:pPr>
            <a:r>
              <a:rPr sz="1900" spc="-5" dirty="0">
                <a:latin typeface="Lato" panose="020F0502020204030203" pitchFamily="34" charset="0"/>
                <a:cs typeface="Century Gothic"/>
              </a:rPr>
              <a:t>…for larger programs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will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separate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HTML and</a:t>
            </a:r>
            <a:r>
              <a:rPr sz="1900" spc="185" dirty="0">
                <a:latin typeface="Lato" panose="020F0502020204030203" pitchFamily="34" charset="0"/>
                <a:cs typeface="Century Gothic"/>
              </a:rPr>
              <a:t>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JavaScript</a:t>
            </a:r>
            <a:endParaRPr sz="1900" dirty="0">
              <a:latin typeface="Lato" panose="020F0502020204030203" pitchFamily="34" charset="0"/>
              <a:cs typeface="Century Gothic"/>
            </a:endParaRPr>
          </a:p>
          <a:p>
            <a:pPr marL="251460">
              <a:buClr>
                <a:srgbClr val="DF7602"/>
              </a:buClr>
              <a:tabLst>
                <a:tab pos="669290" algn="l"/>
                <a:tab pos="669925" algn="l"/>
              </a:tabLst>
            </a:pPr>
            <a:endParaRPr lang="en-US" sz="2400" dirty="0">
              <a:latin typeface="Lato" panose="020F0502020204030203" pitchFamily="34" charset="0"/>
              <a:cs typeface="Times New Roman"/>
            </a:endParaRPr>
          </a:p>
          <a:p>
            <a:pPr marL="251460">
              <a:buClr>
                <a:srgbClr val="DF7602"/>
              </a:buClr>
              <a:tabLst>
                <a:tab pos="669290" algn="l"/>
                <a:tab pos="669925" algn="l"/>
              </a:tabLst>
            </a:pPr>
            <a:r>
              <a:rPr sz="2100" spc="-5" dirty="0">
                <a:latin typeface="Lato" panose="020F0502020204030203" pitchFamily="34" charset="0"/>
                <a:cs typeface="Century Gothic"/>
              </a:rPr>
              <a:t>Using </a:t>
            </a:r>
            <a:r>
              <a:rPr sz="2100" spc="-10" dirty="0">
                <a:latin typeface="Lato" panose="020F0502020204030203" pitchFamily="34" charset="0"/>
                <a:cs typeface="Century Gothic"/>
              </a:rPr>
              <a:t>WebGL </a:t>
            </a:r>
            <a:r>
              <a:rPr sz="2100" dirty="0">
                <a:latin typeface="Lato" panose="020F0502020204030203" pitchFamily="34" charset="0"/>
                <a:cs typeface="Century Gothic"/>
              </a:rPr>
              <a:t>entails </a:t>
            </a:r>
            <a:r>
              <a:rPr sz="2100" spc="-5" dirty="0">
                <a:latin typeface="Lato" panose="020F0502020204030203" pitchFamily="34" charset="0"/>
                <a:cs typeface="Century Gothic"/>
              </a:rPr>
              <a:t>writing </a:t>
            </a:r>
            <a:r>
              <a:rPr sz="2100" dirty="0">
                <a:latin typeface="Lato" panose="020F0502020204030203" pitchFamily="34" charset="0"/>
                <a:cs typeface="Century Gothic"/>
              </a:rPr>
              <a:t>a </a:t>
            </a:r>
            <a:r>
              <a:rPr sz="2100" spc="-5" dirty="0">
                <a:latin typeface="Lato" panose="020F0502020204030203" pitchFamily="34" charset="0"/>
                <a:cs typeface="Century Gothic"/>
              </a:rPr>
              <a:t>bunch </a:t>
            </a:r>
            <a:r>
              <a:rPr sz="2100" dirty="0">
                <a:latin typeface="Lato" panose="020F0502020204030203" pitchFamily="34" charset="0"/>
                <a:cs typeface="Century Gothic"/>
              </a:rPr>
              <a:t>of </a:t>
            </a:r>
            <a:r>
              <a:rPr sz="2100" spc="-5" dirty="0">
                <a:latin typeface="Lato" panose="020F0502020204030203" pitchFamily="34" charset="0"/>
                <a:cs typeface="Century Gothic"/>
              </a:rPr>
              <a:t>startup</a:t>
            </a:r>
            <a:r>
              <a:rPr sz="2100" spc="65" dirty="0">
                <a:latin typeface="Lato" panose="020F0502020204030203" pitchFamily="34" charset="0"/>
                <a:cs typeface="Century Gothic"/>
              </a:rPr>
              <a:t> </a:t>
            </a:r>
            <a:r>
              <a:rPr sz="2100" spc="-5" dirty="0">
                <a:latin typeface="Lato" panose="020F0502020204030203" pitchFamily="34" charset="0"/>
                <a:cs typeface="Century Gothic"/>
              </a:rPr>
              <a:t>code</a:t>
            </a:r>
            <a:endParaRPr lang="en-US" sz="2100" dirty="0">
              <a:latin typeface="Lato" panose="020F0502020204030203" pitchFamily="34" charset="0"/>
              <a:cs typeface="Century Gothic"/>
            </a:endParaRPr>
          </a:p>
          <a:p>
            <a:pPr marL="1051560" lvl="1" indent="-342900">
              <a:buClr>
                <a:srgbClr val="DF7602"/>
              </a:buClr>
              <a:buFont typeface="Arial" panose="020B0604020202020204" pitchFamily="34" charset="0"/>
              <a:buChar char="•"/>
              <a:tabLst>
                <a:tab pos="669290" algn="l"/>
                <a:tab pos="669925" algn="l"/>
              </a:tabLst>
            </a:pPr>
            <a:r>
              <a:rPr sz="1900" spc="-5" dirty="0">
                <a:latin typeface="Lato" panose="020F0502020204030203" pitchFamily="34" charset="0"/>
                <a:cs typeface="Century Gothic"/>
              </a:rPr>
              <a:t>Complexity comes from the flexibility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of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the</a:t>
            </a:r>
            <a:r>
              <a:rPr sz="1900" spc="85" dirty="0">
                <a:latin typeface="Lato" panose="020F0502020204030203" pitchFamily="34" charset="0"/>
                <a:cs typeface="Century Gothic"/>
              </a:rPr>
              <a:t>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API</a:t>
            </a:r>
            <a:endParaRPr lang="en-US" sz="1900" dirty="0">
              <a:latin typeface="Lato" panose="020F0502020204030203" pitchFamily="34" charset="0"/>
              <a:cs typeface="Century Gothic"/>
            </a:endParaRPr>
          </a:p>
          <a:p>
            <a:pPr marL="1508760" lvl="2" indent="-342900">
              <a:buClr>
                <a:srgbClr val="DF7602"/>
              </a:buClr>
              <a:buFont typeface="Arial" panose="020B0604020202020204" pitchFamily="34" charset="0"/>
              <a:buChar char="•"/>
              <a:tabLst>
                <a:tab pos="669290" algn="l"/>
                <a:tab pos="669925" algn="l"/>
              </a:tabLst>
            </a:pPr>
            <a:r>
              <a:rPr sz="1900" spc="114" dirty="0">
                <a:latin typeface="Lato" panose="020F0502020204030203" pitchFamily="34" charset="0"/>
                <a:cs typeface="Century Gothic"/>
              </a:rPr>
              <a:t>Will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enable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you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to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do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really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sophisticated stuff later</a:t>
            </a:r>
            <a:r>
              <a:rPr sz="1900" spc="25" dirty="0">
                <a:latin typeface="Lato" panose="020F0502020204030203" pitchFamily="34" charset="0"/>
                <a:cs typeface="Century Gothic"/>
              </a:rPr>
              <a:t>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on….</a:t>
            </a:r>
            <a:endParaRPr lang="en-US" sz="1900" dirty="0">
              <a:latin typeface="Lato" panose="020F0502020204030203" pitchFamily="34" charset="0"/>
              <a:cs typeface="Century Gothic"/>
            </a:endParaRPr>
          </a:p>
          <a:p>
            <a:pPr marL="1051560" lvl="1" indent="-342900">
              <a:buClr>
                <a:srgbClr val="DF7602"/>
              </a:buClr>
              <a:buFont typeface="Arial" panose="020B0604020202020204" pitchFamily="34" charset="0"/>
              <a:buChar char="•"/>
              <a:tabLst>
                <a:tab pos="669290" algn="l"/>
                <a:tab pos="669925" algn="l"/>
              </a:tabLst>
            </a:pPr>
            <a:r>
              <a:rPr sz="1900" spc="50" dirty="0">
                <a:latin typeface="Lato" panose="020F0502020204030203" pitchFamily="34" charset="0"/>
                <a:cs typeface="Century Gothic"/>
              </a:rPr>
              <a:t>Eventually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we’ll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use a helper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library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for the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startup</a:t>
            </a:r>
            <a:r>
              <a:rPr sz="1900" spc="35" dirty="0">
                <a:latin typeface="Lato" panose="020F0502020204030203" pitchFamily="34" charset="0"/>
                <a:cs typeface="Century Gothic"/>
              </a:rPr>
              <a:t>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code…</a:t>
            </a:r>
            <a:endParaRPr sz="1900" dirty="0">
              <a:latin typeface="Lato" panose="020F0502020204030203" pitchFamily="34" charset="0"/>
              <a:cs typeface="Century Gothic"/>
            </a:endParaRPr>
          </a:p>
          <a:p>
            <a:pPr marL="251460">
              <a:lnSpc>
                <a:spcPts val="2370"/>
              </a:lnSpc>
              <a:buClr>
                <a:srgbClr val="DF7602"/>
              </a:buClr>
              <a:tabLst>
                <a:tab pos="594995" algn="l"/>
              </a:tabLst>
            </a:pPr>
            <a:endParaRPr lang="en-US" sz="2400" dirty="0">
              <a:latin typeface="Lato" panose="020F0502020204030203" pitchFamily="34" charset="0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93EB4-E9BB-40FE-9E8C-2AEA6F5497C9}"/>
              </a:ext>
            </a:extLst>
          </p:cNvPr>
          <p:cNvSpPr txBox="1"/>
          <p:nvPr/>
        </p:nvSpPr>
        <p:spPr>
          <a:xfrm>
            <a:off x="1257300" y="5045886"/>
            <a:ext cx="967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https://illinois-cs418.github.io/Examples/Hello%20Triangle.html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421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1746" y="444266"/>
            <a:ext cx="548485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The</a:t>
            </a:r>
            <a:r>
              <a:rPr lang="en-US" sz="3600" spc="-55" dirty="0"/>
              <a:t> </a:t>
            </a:r>
            <a:r>
              <a:rPr sz="3600" spc="-5" dirty="0"/>
              <a:t>HTML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09331" y="1113184"/>
            <a:ext cx="5484854" cy="4473148"/>
          </a:xfrm>
          <a:prstGeom prst="rect">
            <a:avLst/>
          </a:prstGeom>
          <a:ln w="25907">
            <a:solidFill>
              <a:srgbClr val="DF7601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90805"/>
            <a:r>
              <a:rPr spc="-5" dirty="0">
                <a:latin typeface="Century Gothic"/>
                <a:cs typeface="Century Gothic"/>
              </a:rPr>
              <a:t>&lt;!DOCTYPE</a:t>
            </a:r>
            <a:r>
              <a:rPr spc="-40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HTML&gt;</a:t>
            </a:r>
            <a:endParaRPr dirty="0">
              <a:latin typeface="Century Gothic"/>
              <a:cs typeface="Century Gothic"/>
            </a:endParaRPr>
          </a:p>
          <a:p>
            <a:pPr marL="90805">
              <a:spcBef>
                <a:spcPts val="565"/>
              </a:spcBef>
            </a:pPr>
            <a:r>
              <a:rPr spc="-5" dirty="0">
                <a:latin typeface="Century Gothic"/>
                <a:cs typeface="Century Gothic"/>
              </a:rPr>
              <a:t>&lt;html</a:t>
            </a:r>
            <a:r>
              <a:rPr spc="10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lang="en"&gt;</a:t>
            </a:r>
            <a:endParaRPr dirty="0">
              <a:latin typeface="Century Gothic"/>
              <a:cs typeface="Century Gothic"/>
            </a:endParaRPr>
          </a:p>
          <a:p>
            <a:pPr marL="90805">
              <a:spcBef>
                <a:spcPts val="575"/>
              </a:spcBef>
            </a:pPr>
            <a:r>
              <a:rPr spc="-10" dirty="0">
                <a:latin typeface="Century Gothic"/>
                <a:cs typeface="Century Gothic"/>
              </a:rPr>
              <a:t>&lt;head&gt;</a:t>
            </a:r>
            <a:endParaRPr dirty="0">
              <a:latin typeface="Century Gothic"/>
              <a:cs typeface="Century Gothic"/>
            </a:endParaRPr>
          </a:p>
          <a:p>
            <a:pPr marL="90805">
              <a:spcBef>
                <a:spcPts val="565"/>
              </a:spcBef>
            </a:pPr>
            <a:r>
              <a:rPr spc="-5" dirty="0">
                <a:latin typeface="Century Gothic"/>
                <a:cs typeface="Century Gothic"/>
              </a:rPr>
              <a:t>&lt;title&gt;Hello</a:t>
            </a:r>
            <a:r>
              <a:rPr spc="-15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Triangle&lt;/title&gt;</a:t>
            </a:r>
            <a:endParaRPr dirty="0">
              <a:latin typeface="Century Gothic"/>
              <a:cs typeface="Century Gothic"/>
            </a:endParaRPr>
          </a:p>
          <a:p>
            <a:pPr marL="90805">
              <a:spcBef>
                <a:spcPts val="565"/>
              </a:spcBef>
            </a:pPr>
            <a:r>
              <a:rPr spc="-5" dirty="0">
                <a:latin typeface="Century Gothic"/>
                <a:cs typeface="Century Gothic"/>
              </a:rPr>
              <a:t>&lt;meta</a:t>
            </a:r>
            <a:r>
              <a:rPr dirty="0">
                <a:latin typeface="Century Gothic"/>
                <a:cs typeface="Century Gothic"/>
              </a:rPr>
              <a:t> </a:t>
            </a:r>
            <a:r>
              <a:rPr spc="-10" dirty="0">
                <a:latin typeface="Century Gothic"/>
                <a:cs typeface="Century Gothic"/>
              </a:rPr>
              <a:t>charset="utf-8"&gt;</a:t>
            </a:r>
            <a:endParaRPr dirty="0">
              <a:latin typeface="Century Gothic"/>
              <a:cs typeface="Century Gothic"/>
            </a:endParaRPr>
          </a:p>
          <a:p>
            <a:pPr marL="90805">
              <a:spcBef>
                <a:spcPts val="575"/>
              </a:spcBef>
            </a:pPr>
            <a:r>
              <a:rPr spc="-5" dirty="0">
                <a:latin typeface="Century Gothic"/>
                <a:cs typeface="Century Gothic"/>
              </a:rPr>
              <a:t>&lt;/head&gt;</a:t>
            </a:r>
            <a:endParaRPr dirty="0">
              <a:latin typeface="Century Gothic"/>
              <a:cs typeface="Century Gothic"/>
            </a:endParaRPr>
          </a:p>
          <a:p>
            <a:pPr marL="90805">
              <a:spcBef>
                <a:spcPts val="580"/>
              </a:spcBef>
            </a:pPr>
            <a:r>
              <a:rPr b="1" spc="-5" dirty="0">
                <a:latin typeface="Century Gothic"/>
                <a:cs typeface="Century Gothic"/>
              </a:rPr>
              <a:t>&lt;body</a:t>
            </a:r>
            <a:r>
              <a:rPr b="1" spc="-30" dirty="0">
                <a:latin typeface="Century Gothic"/>
                <a:cs typeface="Century Gothic"/>
              </a:rPr>
              <a:t> </a:t>
            </a:r>
            <a:r>
              <a:rPr b="1" spc="-5" dirty="0">
                <a:latin typeface="Century Gothic"/>
                <a:cs typeface="Century Gothic"/>
              </a:rPr>
              <a:t>onload="startup();"&gt;</a:t>
            </a:r>
            <a:endParaRPr dirty="0">
              <a:latin typeface="Century Gothic"/>
              <a:cs typeface="Century Gothic"/>
            </a:endParaRPr>
          </a:p>
          <a:p>
            <a:pPr marL="90805" marR="210820">
              <a:lnSpc>
                <a:spcPct val="80000"/>
              </a:lnSpc>
              <a:spcBef>
                <a:spcPts val="994"/>
              </a:spcBef>
            </a:pPr>
            <a:r>
              <a:rPr b="1" spc="-5" dirty="0">
                <a:latin typeface="Century Gothic"/>
                <a:cs typeface="Century Gothic"/>
              </a:rPr>
              <a:t>&lt;canvas id="myGLCanvas"  </a:t>
            </a:r>
            <a:br>
              <a:rPr lang="en-US" b="1" spc="-5" dirty="0">
                <a:latin typeface="Century Gothic"/>
                <a:cs typeface="Century Gothic"/>
              </a:rPr>
            </a:br>
            <a:r>
              <a:rPr lang="en-US" b="1" spc="-5" dirty="0">
                <a:latin typeface="Century Gothic"/>
                <a:cs typeface="Century Gothic"/>
              </a:rPr>
              <a:t>   </a:t>
            </a:r>
            <a:r>
              <a:rPr b="1" spc="-5" dirty="0">
                <a:latin typeface="Century Gothic"/>
                <a:cs typeface="Century Gothic"/>
              </a:rPr>
              <a:t>width="500“</a:t>
            </a:r>
            <a:r>
              <a:rPr b="1" spc="-20" dirty="0">
                <a:latin typeface="Century Gothic"/>
                <a:cs typeface="Century Gothic"/>
              </a:rPr>
              <a:t> </a:t>
            </a:r>
            <a:r>
              <a:rPr b="1" spc="-5" dirty="0">
                <a:latin typeface="Century Gothic"/>
                <a:cs typeface="Century Gothic"/>
              </a:rPr>
              <a:t>height="500"&gt;</a:t>
            </a:r>
            <a:endParaRPr dirty="0">
              <a:latin typeface="Century Gothic"/>
              <a:cs typeface="Century Gothic"/>
            </a:endParaRPr>
          </a:p>
          <a:p>
            <a:pPr marL="90805">
              <a:spcBef>
                <a:spcPts val="1285"/>
              </a:spcBef>
            </a:pPr>
            <a:r>
              <a:rPr spc="-5" dirty="0">
                <a:latin typeface="Century Gothic"/>
                <a:cs typeface="Century Gothic"/>
              </a:rPr>
              <a:t>&lt;/canvas&gt;</a:t>
            </a:r>
            <a:endParaRPr dirty="0">
              <a:latin typeface="Century Gothic"/>
              <a:cs typeface="Century Gothic"/>
            </a:endParaRPr>
          </a:p>
          <a:p>
            <a:pPr marL="90805">
              <a:spcBef>
                <a:spcPts val="575"/>
              </a:spcBef>
            </a:pPr>
            <a:r>
              <a:rPr spc="-5" dirty="0">
                <a:latin typeface="Century Gothic"/>
                <a:cs typeface="Century Gothic"/>
              </a:rPr>
              <a:t>&lt;/body&gt;</a:t>
            </a:r>
            <a:endParaRPr dirty="0">
              <a:latin typeface="Century Gothic"/>
              <a:cs typeface="Century Gothic"/>
            </a:endParaRPr>
          </a:p>
          <a:p>
            <a:pPr marL="90805">
              <a:spcBef>
                <a:spcPts val="565"/>
              </a:spcBef>
            </a:pPr>
            <a:r>
              <a:rPr spc="-5" dirty="0">
                <a:latin typeface="Century Gothic"/>
                <a:cs typeface="Century Gothic"/>
              </a:rPr>
              <a:t>&lt;/html&gt;</a:t>
            </a:r>
            <a:endParaRPr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9939" y="1727839"/>
            <a:ext cx="5955239" cy="32438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-1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create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an HTML</a:t>
            </a:r>
            <a:r>
              <a:rPr sz="1900" spc="55" dirty="0">
                <a:latin typeface="Lato" panose="020F0502020204030203" pitchFamily="34" charset="0"/>
                <a:cs typeface="Century Gothic"/>
              </a:rPr>
              <a:t>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page</a:t>
            </a:r>
            <a:endParaRPr sz="1900" dirty="0">
              <a:latin typeface="Lato" panose="020F0502020204030203" pitchFamily="34" charset="0"/>
              <a:cs typeface="Century Gothic"/>
            </a:endParaRPr>
          </a:p>
          <a:p>
            <a:pPr marL="12700"/>
            <a:endParaRPr sz="1900" dirty="0">
              <a:latin typeface="Lato" panose="020F0502020204030203" pitchFamily="34" charset="0"/>
              <a:cs typeface="Century Gothic"/>
            </a:endParaRPr>
          </a:p>
          <a:p>
            <a:pPr marL="12700" marR="299085">
              <a:spcBef>
                <a:spcPts val="5"/>
              </a:spcBef>
            </a:pPr>
            <a:r>
              <a:rPr sz="1900" spc="-1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create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an HTML5 </a:t>
            </a:r>
            <a:r>
              <a:rPr sz="1900" b="1" spc="-10" dirty="0">
                <a:latin typeface="Lato" panose="020F0502020204030203" pitchFamily="34" charset="0"/>
                <a:cs typeface="Century Gothic"/>
              </a:rPr>
              <a:t>&lt;canvas&gt;  </a:t>
            </a:r>
            <a:br>
              <a:rPr lang="en-US" sz="1900" b="1" spc="-10" dirty="0">
                <a:latin typeface="Lato" panose="020F0502020204030203" pitchFamily="34" charset="0"/>
                <a:cs typeface="Century Gothic"/>
              </a:rPr>
            </a:br>
            <a:r>
              <a:rPr sz="1900" spc="-10" dirty="0">
                <a:latin typeface="Lato" panose="020F0502020204030203" pitchFamily="34" charset="0"/>
                <a:cs typeface="Century Gothic"/>
              </a:rPr>
              <a:t>That </a:t>
            </a:r>
            <a:r>
              <a:rPr sz="1900" dirty="0">
                <a:latin typeface="Lato" panose="020F0502020204030203" pitchFamily="34" charset="0"/>
                <a:cs typeface="Century Gothic"/>
              </a:rPr>
              <a:t>is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500 x 500 pixels which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we 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will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draw</a:t>
            </a:r>
            <a:r>
              <a:rPr sz="1900" spc="-25" dirty="0">
                <a:latin typeface="Lato" panose="020F0502020204030203" pitchFamily="34" charset="0"/>
                <a:cs typeface="Century Gothic"/>
              </a:rPr>
              <a:t> </a:t>
            </a:r>
            <a:r>
              <a:rPr sz="1900" dirty="0">
                <a:latin typeface="Lato" panose="020F0502020204030203" pitchFamily="34" charset="0"/>
                <a:cs typeface="Century Gothic"/>
              </a:rPr>
              <a:t>into.</a:t>
            </a:r>
          </a:p>
          <a:p>
            <a:pPr>
              <a:spcBef>
                <a:spcPts val="35"/>
              </a:spcBef>
            </a:pPr>
            <a:endParaRPr sz="1950" dirty="0">
              <a:latin typeface="Lato" panose="020F0502020204030203" pitchFamily="34" charset="0"/>
              <a:cs typeface="Times New Roman"/>
            </a:endParaRPr>
          </a:p>
          <a:p>
            <a:pPr marL="12700" marR="5080">
              <a:spcBef>
                <a:spcPts val="5"/>
              </a:spcBef>
            </a:pPr>
            <a:r>
              <a:rPr sz="1900" spc="-1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900" dirty="0">
                <a:latin typeface="Lato" panose="020F0502020204030203" pitchFamily="34" charset="0"/>
                <a:cs typeface="Century Gothic"/>
              </a:rPr>
              <a:t>give it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an </a:t>
            </a:r>
            <a:r>
              <a:rPr sz="1900" dirty="0">
                <a:latin typeface="Lato" panose="020F0502020204030203" pitchFamily="34" charset="0"/>
                <a:cs typeface="Century Gothic"/>
              </a:rPr>
              <a:t>id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so we can refer to  </a:t>
            </a:r>
            <a:r>
              <a:rPr sz="1900" dirty="0">
                <a:latin typeface="Lato" panose="020F0502020204030203" pitchFamily="34" charset="0"/>
                <a:cs typeface="Century Gothic"/>
              </a:rPr>
              <a:t>it in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the javascript that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will  write.</a:t>
            </a:r>
            <a:endParaRPr sz="19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35"/>
              </a:spcBef>
            </a:pPr>
            <a:endParaRPr sz="1950" dirty="0">
              <a:latin typeface="Lato" panose="020F0502020204030203" pitchFamily="34" charset="0"/>
              <a:cs typeface="Times New Roman"/>
            </a:endParaRPr>
          </a:p>
          <a:p>
            <a:pPr marL="12700" marR="37465">
              <a:spcBef>
                <a:spcPts val="5"/>
              </a:spcBef>
            </a:pPr>
            <a:r>
              <a:rPr sz="1900" b="1" spc="-10" dirty="0">
                <a:latin typeface="Lato" panose="020F0502020204030203" pitchFamily="34" charset="0"/>
                <a:cs typeface="Century Gothic"/>
              </a:rPr>
              <a:t>onload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specifies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an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entry point  into the JavaScript we will  write…a function named </a:t>
            </a:r>
            <a:r>
              <a:rPr sz="1900" b="1" spc="-5" dirty="0">
                <a:latin typeface="Lato" panose="020F0502020204030203" pitchFamily="34" charset="0"/>
                <a:cs typeface="Century Gothic"/>
              </a:rPr>
              <a:t>startup() 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will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be called on </a:t>
            </a:r>
            <a:r>
              <a:rPr sz="1900" spc="-5" dirty="0">
                <a:latin typeface="Lato" panose="020F0502020204030203" pitchFamily="34" charset="0"/>
                <a:cs typeface="Century Gothic"/>
              </a:rPr>
              <a:t>a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page</a:t>
            </a:r>
            <a:r>
              <a:rPr sz="1900" spc="40" dirty="0">
                <a:latin typeface="Lato" panose="020F0502020204030203" pitchFamily="34" charset="0"/>
                <a:cs typeface="Century Gothic"/>
              </a:rPr>
              <a:t> </a:t>
            </a:r>
            <a:r>
              <a:rPr sz="1900" spc="-10" dirty="0">
                <a:latin typeface="Lato" panose="020F0502020204030203" pitchFamily="34" charset="0"/>
                <a:cs typeface="Century Gothic"/>
              </a:rPr>
              <a:t>load</a:t>
            </a:r>
            <a:endParaRPr sz="1900" dirty="0">
              <a:latin typeface="Lato" panose="020F0502020204030203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50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8132" y="266722"/>
            <a:ext cx="411480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Adding</a:t>
            </a:r>
            <a:r>
              <a:rPr sz="3600" spc="-65" dirty="0"/>
              <a:t> </a:t>
            </a:r>
            <a:r>
              <a:rPr sz="3600" dirty="0"/>
              <a:t>JavaScript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020294" y="1505779"/>
            <a:ext cx="4958014" cy="34849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600" spc="-5" dirty="0">
                <a:latin typeface="Lato" panose="020F0502020204030203" pitchFamily="34" charset="0"/>
                <a:cs typeface="Century Gothic"/>
              </a:rPr>
              <a:t>JavaScript is included inside</a:t>
            </a:r>
            <a:r>
              <a:rPr sz="1600" spc="3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b="1" spc="-10" dirty="0">
                <a:latin typeface="Lato" panose="020F0502020204030203" pitchFamily="34" charset="0"/>
                <a:cs typeface="Century Gothic"/>
              </a:rPr>
              <a:t>&lt;script&gt;</a:t>
            </a:r>
            <a:r>
              <a:rPr lang="en-US" sz="1600" b="1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tags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5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/>
            <a:r>
              <a:rPr sz="1600" spc="-3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have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some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global</a:t>
            </a:r>
            <a:r>
              <a:rPr sz="1600" spc="3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variables…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 marL="12700" marR="466725"/>
            <a:r>
              <a:rPr sz="1600" spc="-5" dirty="0">
                <a:latin typeface="Lato" panose="020F0502020204030203" pitchFamily="34" charset="0"/>
                <a:cs typeface="Century Gothic"/>
              </a:rPr>
              <a:t>…and our initial function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calls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some  other</a:t>
            </a:r>
            <a:r>
              <a:rPr sz="1600" spc="1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functions.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35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>
              <a:lnSpc>
                <a:spcPts val="1914"/>
              </a:lnSpc>
            </a:pPr>
            <a:r>
              <a:rPr sz="1600" b="1" spc="-10" dirty="0">
                <a:latin typeface="Lato" panose="020F0502020204030203" pitchFamily="34" charset="0"/>
                <a:cs typeface="Century Gothic"/>
              </a:rPr>
              <a:t>Bolded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functions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are the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ones </a:t>
            </a:r>
            <a:r>
              <a:rPr sz="1600" spc="-25" dirty="0">
                <a:latin typeface="Lato" panose="020F0502020204030203" pitchFamily="34" charset="0"/>
                <a:cs typeface="Century Gothic"/>
              </a:rPr>
              <a:t>we</a:t>
            </a:r>
            <a:r>
              <a:rPr sz="1600" spc="10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will</a:t>
            </a:r>
            <a:r>
              <a:rPr lang="en-US" sz="160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write.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5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 marR="5080"/>
            <a:r>
              <a:rPr sz="1600" spc="-5" dirty="0">
                <a:latin typeface="Lato" panose="020F0502020204030203" pitchFamily="34" charset="0"/>
                <a:cs typeface="Century Gothic"/>
              </a:rPr>
              <a:t>clearColor is a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WebGL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function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that sets  the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initial color of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pixels in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</a:t>
            </a:r>
            <a:r>
              <a:rPr sz="1600" spc="75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raster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0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 marR="95250"/>
            <a:r>
              <a:rPr sz="1600" spc="-10" dirty="0">
                <a:latin typeface="Lato" panose="020F0502020204030203" pitchFamily="34" charset="0"/>
                <a:cs typeface="Century Gothic"/>
              </a:rPr>
              <a:t>getElementByID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is a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Document Object  Model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(DOM)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function that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gets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us a  reference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to the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canvas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created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in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 HTML</a:t>
            </a:r>
            <a:r>
              <a:rPr sz="1600" spc="15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document</a:t>
            </a:r>
            <a:endParaRPr sz="1600" dirty="0">
              <a:latin typeface="Lato" panose="020F0502020204030203" pitchFamily="34" charset="0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360F6-EC05-4848-AE92-53EACA5FD7D9}"/>
              </a:ext>
            </a:extLst>
          </p:cNvPr>
          <p:cNvSpPr txBox="1"/>
          <p:nvPr/>
        </p:nvSpPr>
        <p:spPr>
          <a:xfrm>
            <a:off x="213692" y="1167848"/>
            <a:ext cx="6644308" cy="44012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</a:rPr>
              <a:t>&lt;script type="text/</a:t>
            </a:r>
            <a:r>
              <a:rPr lang="en-US" sz="2000" dirty="0" err="1">
                <a:latin typeface="Lato" panose="020F0502020204030203" pitchFamily="34" charset="0"/>
              </a:rPr>
              <a:t>javascript</a:t>
            </a:r>
            <a:r>
              <a:rPr lang="en-US" sz="2000" dirty="0">
                <a:latin typeface="Lato" panose="020F0502020204030203" pitchFamily="34" charset="0"/>
              </a:rPr>
              <a:t>"&gt;  </a:t>
            </a:r>
            <a:r>
              <a:rPr lang="en-US" sz="2000" dirty="0" err="1">
                <a:latin typeface="Lato" panose="020F0502020204030203" pitchFamily="34" charset="0"/>
              </a:rPr>
              <a:t>var</a:t>
            </a: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</a:rPr>
              <a:t>gl</a:t>
            </a:r>
            <a:r>
              <a:rPr lang="en-US" sz="2000" dirty="0">
                <a:latin typeface="Lato" panose="020F0502020204030203" pitchFamily="34" charset="0"/>
              </a:rPr>
              <a:t>;</a:t>
            </a:r>
          </a:p>
          <a:p>
            <a:r>
              <a:rPr lang="en-US" sz="2000" dirty="0" err="1">
                <a:latin typeface="Lato" panose="020F0502020204030203" pitchFamily="34" charset="0"/>
              </a:rPr>
              <a:t>var</a:t>
            </a:r>
            <a:r>
              <a:rPr lang="en-US" sz="2000" dirty="0">
                <a:latin typeface="Lato" panose="020F0502020204030203" pitchFamily="34" charset="0"/>
              </a:rPr>
              <a:t> canvas;</a:t>
            </a:r>
          </a:p>
          <a:p>
            <a:r>
              <a:rPr lang="en-US" sz="2000" dirty="0" err="1">
                <a:latin typeface="Lato" panose="020F0502020204030203" pitchFamily="34" charset="0"/>
              </a:rPr>
              <a:t>var</a:t>
            </a: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</a:rPr>
              <a:t>shaderProgram</a:t>
            </a:r>
            <a:r>
              <a:rPr lang="en-US" sz="2000" dirty="0">
                <a:latin typeface="Lato" panose="020F0502020204030203" pitchFamily="34" charset="0"/>
              </a:rPr>
              <a:t>;</a:t>
            </a:r>
          </a:p>
          <a:p>
            <a:r>
              <a:rPr lang="en-US" sz="2000" dirty="0" err="1">
                <a:latin typeface="Lato" panose="020F0502020204030203" pitchFamily="34" charset="0"/>
              </a:rPr>
              <a:t>var</a:t>
            </a:r>
            <a:r>
              <a:rPr lang="en-US" sz="2000" dirty="0">
                <a:latin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</a:rPr>
              <a:t>vertexBuffer</a:t>
            </a:r>
            <a:r>
              <a:rPr lang="en-US" sz="2000" dirty="0">
                <a:latin typeface="Lato" panose="020F0502020204030203" pitchFamily="34" charset="0"/>
              </a:rPr>
              <a:t>;</a:t>
            </a:r>
          </a:p>
          <a:p>
            <a:endParaRPr lang="en-US" sz="2000" dirty="0">
              <a:latin typeface="Lato" panose="020F0502020204030203" pitchFamily="34" charset="0"/>
            </a:endParaRPr>
          </a:p>
          <a:p>
            <a:r>
              <a:rPr lang="en-US" sz="2000" dirty="0">
                <a:latin typeface="Lato" panose="020F0502020204030203" pitchFamily="34" charset="0"/>
              </a:rPr>
              <a:t>function startup(){</a:t>
            </a:r>
            <a:br>
              <a:rPr lang="en-US" sz="2000" dirty="0">
                <a:latin typeface="Lato" panose="020F0502020204030203" pitchFamily="34" charset="0"/>
              </a:rPr>
            </a:br>
            <a:r>
              <a:rPr lang="en-US" sz="2000" dirty="0">
                <a:latin typeface="Lato" panose="020F0502020204030203" pitchFamily="34" charset="0"/>
              </a:rPr>
              <a:t>         canvas=</a:t>
            </a:r>
            <a:r>
              <a:rPr lang="en-US" sz="2000" dirty="0" err="1">
                <a:latin typeface="Lato" panose="020F0502020204030203" pitchFamily="34" charset="0"/>
              </a:rPr>
              <a:t>document.getElementById</a:t>
            </a:r>
            <a:r>
              <a:rPr lang="en-US" sz="2000" dirty="0">
                <a:latin typeface="Lato" panose="020F0502020204030203" pitchFamily="34" charset="0"/>
              </a:rPr>
              <a:t>("</a:t>
            </a:r>
            <a:r>
              <a:rPr lang="en-US" sz="2000" dirty="0" err="1">
                <a:latin typeface="Lato" panose="020F0502020204030203" pitchFamily="34" charset="0"/>
              </a:rPr>
              <a:t>myGLCanvas</a:t>
            </a:r>
            <a:r>
              <a:rPr lang="en-US" sz="2000" dirty="0">
                <a:latin typeface="Lato" panose="020F0502020204030203" pitchFamily="34" charset="0"/>
              </a:rPr>
              <a:t>");</a:t>
            </a:r>
            <a:br>
              <a:rPr lang="en-US" sz="2000" dirty="0">
                <a:latin typeface="Lato" panose="020F0502020204030203" pitchFamily="34" charset="0"/>
              </a:rPr>
            </a:br>
            <a:r>
              <a:rPr lang="en-US" sz="2000" dirty="0">
                <a:latin typeface="Lato" panose="020F0502020204030203" pitchFamily="34" charset="0"/>
              </a:rPr>
              <a:t>          </a:t>
            </a:r>
            <a:r>
              <a:rPr lang="en-US" sz="2000" dirty="0" err="1">
                <a:latin typeface="Lato" panose="020F0502020204030203" pitchFamily="34" charset="0"/>
              </a:rPr>
              <a:t>gl</a:t>
            </a:r>
            <a:r>
              <a:rPr lang="en-US" sz="2000" dirty="0">
                <a:latin typeface="Lato" panose="020F0502020204030203" pitchFamily="34" charset="0"/>
              </a:rPr>
              <a:t>=</a:t>
            </a:r>
            <a:r>
              <a:rPr lang="en-US" sz="2000" b="1" dirty="0" err="1">
                <a:latin typeface="Lato" panose="020F0502020204030203" pitchFamily="34" charset="0"/>
              </a:rPr>
              <a:t>createGLContext</a:t>
            </a:r>
            <a:r>
              <a:rPr lang="en-US" sz="2000" b="1" dirty="0">
                <a:latin typeface="Lato" panose="020F0502020204030203" pitchFamily="34" charset="0"/>
              </a:rPr>
              <a:t>(canvas);</a:t>
            </a:r>
            <a:br>
              <a:rPr lang="en-US" sz="2000" dirty="0">
                <a:latin typeface="Lato" panose="020F0502020204030203" pitchFamily="34" charset="0"/>
              </a:rPr>
            </a:br>
            <a:r>
              <a:rPr lang="en-US" sz="2000" b="1" dirty="0">
                <a:latin typeface="Lato" panose="020F0502020204030203" pitchFamily="34" charset="0"/>
              </a:rPr>
              <a:t>          </a:t>
            </a:r>
            <a:r>
              <a:rPr lang="en-US" sz="2000" b="1" dirty="0" err="1">
                <a:latin typeface="Lato" panose="020F0502020204030203" pitchFamily="34" charset="0"/>
              </a:rPr>
              <a:t>setupShaders</a:t>
            </a:r>
            <a:r>
              <a:rPr lang="en-US" sz="2000" b="1" dirty="0">
                <a:latin typeface="Lato" panose="020F0502020204030203" pitchFamily="34" charset="0"/>
              </a:rPr>
              <a:t>();</a:t>
            </a:r>
            <a:br>
              <a:rPr lang="en-US" sz="2000" dirty="0">
                <a:latin typeface="Lato" panose="020F0502020204030203" pitchFamily="34" charset="0"/>
              </a:rPr>
            </a:br>
            <a:r>
              <a:rPr lang="en-US" sz="2000" dirty="0">
                <a:latin typeface="Lato" panose="020F0502020204030203" pitchFamily="34" charset="0"/>
              </a:rPr>
              <a:t>          </a:t>
            </a:r>
            <a:r>
              <a:rPr lang="en-US" sz="2000" b="1" dirty="0" err="1">
                <a:latin typeface="Lato" panose="020F0502020204030203" pitchFamily="34" charset="0"/>
              </a:rPr>
              <a:t>setupBuffers</a:t>
            </a:r>
            <a:r>
              <a:rPr lang="en-US" sz="2000" b="1" dirty="0">
                <a:latin typeface="Lato" panose="020F0502020204030203" pitchFamily="34" charset="0"/>
              </a:rPr>
              <a:t>();  </a:t>
            </a:r>
            <a:br>
              <a:rPr lang="en-US" sz="2000" dirty="0">
                <a:latin typeface="Lato" panose="020F0502020204030203" pitchFamily="34" charset="0"/>
              </a:rPr>
            </a:br>
            <a:r>
              <a:rPr lang="en-US" sz="2000" dirty="0">
                <a:latin typeface="Lato" panose="020F0502020204030203" pitchFamily="34" charset="0"/>
              </a:rPr>
              <a:t>         </a:t>
            </a:r>
            <a:r>
              <a:rPr lang="en-US" sz="2000" dirty="0" err="1">
                <a:latin typeface="Lato" panose="020F0502020204030203" pitchFamily="34" charset="0"/>
              </a:rPr>
              <a:t>gl.clearColor</a:t>
            </a:r>
            <a:r>
              <a:rPr lang="en-US" sz="2000" dirty="0">
                <a:latin typeface="Lato" panose="020F0502020204030203" pitchFamily="34" charset="0"/>
              </a:rPr>
              <a:t>(0.0, 0.0, 0.0, 1.0);  </a:t>
            </a:r>
            <a:br>
              <a:rPr lang="en-US" sz="2000" dirty="0">
                <a:latin typeface="Lato" panose="020F0502020204030203" pitchFamily="34" charset="0"/>
              </a:rPr>
            </a:br>
            <a:r>
              <a:rPr lang="en-US" sz="2000" b="1" dirty="0">
                <a:latin typeface="Lato" panose="020F0502020204030203" pitchFamily="34" charset="0"/>
              </a:rPr>
              <a:t>         draw();</a:t>
            </a:r>
          </a:p>
          <a:p>
            <a:r>
              <a:rPr lang="en-US" sz="2000" dirty="0">
                <a:latin typeface="Lato" panose="020F0502020204030203" pitchFamily="34" charset="0"/>
              </a:rPr>
              <a:t>}</a:t>
            </a:r>
          </a:p>
          <a:p>
            <a:r>
              <a:rPr lang="en-US" sz="2000" dirty="0">
                <a:latin typeface="Lato" panose="020F0502020204030203" pitchFamily="34" charset="0"/>
              </a:rPr>
              <a:t>&lt;/script&gt;</a:t>
            </a:r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63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020" y="679196"/>
            <a:ext cx="583882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Getting </a:t>
            </a:r>
            <a:r>
              <a:rPr sz="3600" dirty="0"/>
              <a:t>a WebGL</a:t>
            </a:r>
            <a:r>
              <a:rPr sz="3600" spc="-60" dirty="0"/>
              <a:t> </a:t>
            </a:r>
            <a:r>
              <a:rPr sz="3600" dirty="0"/>
              <a:t>Context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63996" y="1461815"/>
            <a:ext cx="5932004" cy="4903394"/>
          </a:xfrm>
          <a:prstGeom prst="rect">
            <a:avLst/>
          </a:prstGeom>
          <a:ln w="25907">
            <a:solidFill>
              <a:srgbClr val="DF760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0805">
              <a:spcBef>
                <a:spcPts val="100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function createGLContext(canvas)</a:t>
            </a:r>
            <a:r>
              <a:rPr sz="1200" spc="50" dirty="0">
                <a:latin typeface="Lato" panose="020F0502020204030203" pitchFamily="34" charset="0"/>
                <a:cs typeface="Century Gothic"/>
              </a:rPr>
              <a:t> </a:t>
            </a:r>
            <a:r>
              <a:rPr sz="1200" spc="-5" dirty="0">
                <a:latin typeface="Lato" panose="020F0502020204030203" pitchFamily="34" charset="0"/>
                <a:cs typeface="Century Gothic"/>
              </a:rPr>
              <a:t>{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161290" marR="1226185">
              <a:lnSpc>
                <a:spcPct val="163000"/>
              </a:lnSpc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var names = ["webgl", "experimental-webgl"];  var context =</a:t>
            </a:r>
            <a:r>
              <a:rPr sz="1200" spc="-15" dirty="0">
                <a:latin typeface="Lato" panose="020F0502020204030203" pitchFamily="34" charset="0"/>
                <a:cs typeface="Century Gothic"/>
              </a:rPr>
              <a:t> </a:t>
            </a:r>
            <a:r>
              <a:rPr sz="1200" spc="-5" dirty="0">
                <a:latin typeface="Lato" panose="020F0502020204030203" pitchFamily="34" charset="0"/>
                <a:cs typeface="Century Gothic"/>
              </a:rPr>
              <a:t>null;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231140" marR="1896745" indent="-70485">
              <a:lnSpc>
                <a:spcPct val="163000"/>
              </a:lnSpc>
              <a:spcBef>
                <a:spcPts val="15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for </a:t>
            </a:r>
            <a:r>
              <a:rPr sz="1200" spc="-10" dirty="0">
                <a:latin typeface="Lato" panose="020F0502020204030203" pitchFamily="34" charset="0"/>
                <a:cs typeface="Century Gothic"/>
              </a:rPr>
              <a:t>(var </a:t>
            </a:r>
            <a:r>
              <a:rPr sz="1200" spc="-5" dirty="0">
                <a:latin typeface="Lato" panose="020F0502020204030203" pitchFamily="34" charset="0"/>
                <a:cs typeface="Century Gothic"/>
              </a:rPr>
              <a:t>i=0; i &lt; names.length; </a:t>
            </a:r>
            <a:r>
              <a:rPr sz="1200" dirty="0">
                <a:latin typeface="Lato" panose="020F0502020204030203" pitchFamily="34" charset="0"/>
                <a:cs typeface="Century Gothic"/>
              </a:rPr>
              <a:t>i++) </a:t>
            </a:r>
            <a:r>
              <a:rPr sz="1200" spc="-5" dirty="0">
                <a:latin typeface="Lato" panose="020F0502020204030203" pitchFamily="34" charset="0"/>
                <a:cs typeface="Century Gothic"/>
              </a:rPr>
              <a:t>{  </a:t>
            </a:r>
            <a:endParaRPr lang="en-US" sz="1200" spc="-5" dirty="0">
              <a:latin typeface="Lato" panose="020F0502020204030203" pitchFamily="34" charset="0"/>
              <a:cs typeface="Century Gothic"/>
            </a:endParaRPr>
          </a:p>
          <a:p>
            <a:pPr marL="231140" marR="1896745" indent="-70485">
              <a:lnSpc>
                <a:spcPct val="163000"/>
              </a:lnSpc>
              <a:spcBef>
                <a:spcPts val="15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try</a:t>
            </a:r>
            <a:r>
              <a:rPr sz="1200" spc="-25" dirty="0">
                <a:latin typeface="Lato" panose="020F0502020204030203" pitchFamily="34" charset="0"/>
                <a:cs typeface="Century Gothic"/>
              </a:rPr>
              <a:t> </a:t>
            </a:r>
            <a:r>
              <a:rPr sz="1200" spc="-5" dirty="0">
                <a:latin typeface="Lato" panose="020F0502020204030203" pitchFamily="34" charset="0"/>
                <a:cs typeface="Century Gothic"/>
              </a:rPr>
              <a:t>{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299720">
              <a:spcBef>
                <a:spcPts val="755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context = canvas.getContext(names[i]);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231140" marR="3179445" algn="just">
              <a:lnSpc>
                <a:spcPct val="163100"/>
              </a:lnSpc>
              <a:spcBef>
                <a:spcPts val="10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} </a:t>
            </a:r>
            <a:endParaRPr lang="en-US" sz="1200" spc="-5" dirty="0">
              <a:latin typeface="Lato" panose="020F0502020204030203" pitchFamily="34" charset="0"/>
              <a:cs typeface="Century Gothic"/>
            </a:endParaRPr>
          </a:p>
          <a:p>
            <a:pPr marL="231140" marR="3179445" algn="just">
              <a:lnSpc>
                <a:spcPct val="163100"/>
              </a:lnSpc>
              <a:spcBef>
                <a:spcPts val="10"/>
              </a:spcBef>
            </a:pPr>
            <a:r>
              <a:rPr sz="1200" spc="-10" dirty="0">
                <a:latin typeface="Lato" panose="020F0502020204030203" pitchFamily="34" charset="0"/>
                <a:cs typeface="Century Gothic"/>
              </a:rPr>
              <a:t>catch(e) {}  </a:t>
            </a:r>
            <a:endParaRPr lang="en-US" sz="1200" spc="-10" dirty="0">
              <a:latin typeface="Lato" panose="020F0502020204030203" pitchFamily="34" charset="0"/>
              <a:cs typeface="Century Gothic"/>
            </a:endParaRPr>
          </a:p>
          <a:p>
            <a:pPr marL="231140" marR="3179445" algn="just">
              <a:lnSpc>
                <a:spcPct val="163100"/>
              </a:lnSpc>
              <a:spcBef>
                <a:spcPts val="10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if (context) {  break;}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161290">
              <a:spcBef>
                <a:spcPts val="755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}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161290">
              <a:spcBef>
                <a:spcPts val="755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if (context) {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231140" marR="1428750">
              <a:lnSpc>
                <a:spcPct val="163200"/>
              </a:lnSpc>
              <a:spcBef>
                <a:spcPts val="10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context.viewportWidth = canvas.width;  context.viewportHeight =</a:t>
            </a:r>
            <a:r>
              <a:rPr sz="1200" spc="-15" dirty="0">
                <a:latin typeface="Lato" panose="020F0502020204030203" pitchFamily="34" charset="0"/>
                <a:cs typeface="Century Gothic"/>
              </a:rPr>
              <a:t> </a:t>
            </a:r>
            <a:r>
              <a:rPr sz="1200" spc="-5" dirty="0">
                <a:latin typeface="Lato" panose="020F0502020204030203" pitchFamily="34" charset="0"/>
                <a:cs typeface="Century Gothic"/>
              </a:rPr>
              <a:t>canvas.height;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161290">
              <a:spcBef>
                <a:spcPts val="755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} else</a:t>
            </a:r>
            <a:r>
              <a:rPr sz="1200" spc="-10" dirty="0">
                <a:latin typeface="Lato" panose="020F0502020204030203" pitchFamily="34" charset="0"/>
                <a:cs typeface="Century Gothic"/>
              </a:rPr>
              <a:t> </a:t>
            </a:r>
            <a:r>
              <a:rPr sz="1200" spc="-5" dirty="0">
                <a:latin typeface="Lato" panose="020F0502020204030203" pitchFamily="34" charset="0"/>
                <a:cs typeface="Century Gothic"/>
              </a:rPr>
              <a:t>{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231140" algn="just">
              <a:spcBef>
                <a:spcPts val="770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alert("Failed to create WebGL</a:t>
            </a:r>
            <a:r>
              <a:rPr sz="1200" spc="40" dirty="0">
                <a:latin typeface="Lato" panose="020F0502020204030203" pitchFamily="34" charset="0"/>
                <a:cs typeface="Century Gothic"/>
              </a:rPr>
              <a:t> </a:t>
            </a:r>
            <a:r>
              <a:rPr sz="1200" spc="-5" dirty="0">
                <a:latin typeface="Lato" panose="020F0502020204030203" pitchFamily="34" charset="0"/>
                <a:cs typeface="Century Gothic"/>
              </a:rPr>
              <a:t>context!");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161290">
              <a:spcBef>
                <a:spcPts val="755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}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161290">
              <a:spcBef>
                <a:spcPts val="755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return context;</a:t>
            </a:r>
            <a:endParaRPr sz="1200" dirty="0">
              <a:latin typeface="Lato" panose="020F0502020204030203" pitchFamily="34" charset="0"/>
              <a:cs typeface="Century Gothic"/>
            </a:endParaRPr>
          </a:p>
          <a:p>
            <a:pPr marL="90805">
              <a:spcBef>
                <a:spcPts val="770"/>
              </a:spcBef>
            </a:pPr>
            <a:r>
              <a:rPr sz="1200" spc="-5" dirty="0">
                <a:latin typeface="Lato" panose="020F0502020204030203" pitchFamily="34" charset="0"/>
                <a:cs typeface="Century Gothic"/>
              </a:rPr>
              <a:t>}</a:t>
            </a:r>
            <a:endParaRPr sz="900" dirty="0">
              <a:latin typeface="Lato" panose="020F0502020204030203" pitchFamily="34" charset="0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1178" y="1686166"/>
            <a:ext cx="5786825" cy="33695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2000" spc="-3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need to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make sure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2000" spc="-15" dirty="0">
                <a:latin typeface="Lato" panose="020F0502020204030203" pitchFamily="34" charset="0"/>
                <a:cs typeface="Century Gothic"/>
              </a:rPr>
              <a:t>browser 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supports WebGL…so </a:t>
            </a:r>
            <a:r>
              <a:rPr sz="2000" spc="-25" dirty="0">
                <a:latin typeface="Lato" panose="020F0502020204030203" pitchFamily="34" charset="0"/>
                <a:cs typeface="Century Gothic"/>
              </a:rPr>
              <a:t>we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try to get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a  reference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to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a </a:t>
            </a:r>
            <a:r>
              <a:rPr sz="2000" spc="-15" dirty="0">
                <a:latin typeface="Lato" panose="020F0502020204030203" pitchFamily="34" charset="0"/>
                <a:cs typeface="Century Gothic"/>
              </a:rPr>
              <a:t>WebGL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context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using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the  </a:t>
            </a:r>
            <a:r>
              <a:rPr sz="2000" spc="-20" dirty="0">
                <a:latin typeface="Lato" panose="020F0502020204030203" pitchFamily="34" charset="0"/>
                <a:cs typeface="Century Gothic"/>
              </a:rPr>
              <a:t>two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names under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which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it might</a:t>
            </a:r>
            <a:r>
              <a:rPr sz="2000" spc="65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exist</a:t>
            </a:r>
            <a:endParaRPr sz="2000" dirty="0">
              <a:latin typeface="Lato" panose="020F0502020204030203" pitchFamily="34" charset="0"/>
              <a:cs typeface="Century Gothic"/>
            </a:endParaRPr>
          </a:p>
          <a:p>
            <a:pPr>
              <a:lnSpc>
                <a:spcPct val="100000"/>
              </a:lnSpc>
            </a:pPr>
            <a:endParaRPr sz="2400" dirty="0">
              <a:latin typeface="Lato" panose="020F0502020204030203" pitchFamily="34" charset="0"/>
              <a:cs typeface="Times New Roman"/>
            </a:endParaRPr>
          </a:p>
          <a:p>
            <a:pPr marL="12700" marR="73025" algn="just">
              <a:spcBef>
                <a:spcPts val="1660"/>
              </a:spcBef>
            </a:pPr>
            <a:r>
              <a:rPr sz="2000" dirty="0">
                <a:latin typeface="Lato" panose="020F0502020204030203" pitchFamily="34" charset="0"/>
                <a:cs typeface="Century Gothic"/>
              </a:rPr>
              <a:t>If </a:t>
            </a:r>
            <a:r>
              <a:rPr sz="2000" spc="-25" dirty="0">
                <a:latin typeface="Lato" panose="020F0502020204030203" pitchFamily="34" charset="0"/>
                <a:cs typeface="Century Gothic"/>
              </a:rPr>
              <a:t>we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get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a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context, </a:t>
            </a:r>
            <a:r>
              <a:rPr sz="2000" spc="-25" dirty="0">
                <a:latin typeface="Lato" panose="020F0502020204030203" pitchFamily="34" charset="0"/>
                <a:cs typeface="Century Gothic"/>
              </a:rPr>
              <a:t>we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set the viewport 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dimensions of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the context to match the 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size of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the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 canvas.</a:t>
            </a:r>
            <a:endParaRPr sz="20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0"/>
              </a:spcBef>
            </a:pPr>
            <a:endParaRPr sz="2000" dirty="0">
              <a:latin typeface="Lato" panose="020F0502020204030203" pitchFamily="34" charset="0"/>
              <a:cs typeface="Times New Roman"/>
            </a:endParaRPr>
          </a:p>
          <a:p>
            <a:pPr marL="12700" marR="101600"/>
            <a:r>
              <a:rPr sz="2000" spc="-5" dirty="0">
                <a:latin typeface="Lato" panose="020F0502020204030203" pitchFamily="34" charset="0"/>
                <a:cs typeface="Century Gothic"/>
              </a:rPr>
              <a:t>You can choose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to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use less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than the 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full  canvas.</a:t>
            </a:r>
          </a:p>
        </p:txBody>
      </p:sp>
    </p:spTree>
    <p:extLst>
      <p:ext uri="{BB962C8B-B14F-4D97-AF65-F5344CB8AC3E}">
        <p14:creationId xmlns:p14="http://schemas.microsoft.com/office/powerpoint/2010/main" val="53406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020" y="679196"/>
            <a:ext cx="522795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Creating </a:t>
            </a:r>
            <a:r>
              <a:rPr sz="3600" spc="-5" dirty="0"/>
              <a:t>Vertex</a:t>
            </a:r>
            <a:r>
              <a:rPr sz="3600" spc="-65" dirty="0"/>
              <a:t> </a:t>
            </a:r>
            <a:r>
              <a:rPr sz="3600" spc="-5" dirty="0"/>
              <a:t>Shader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31030" y="1815415"/>
            <a:ext cx="6642487" cy="2199577"/>
          </a:xfrm>
          <a:prstGeom prst="rect">
            <a:avLst/>
          </a:prstGeom>
          <a:ln w="25907">
            <a:solidFill>
              <a:srgbClr val="DF7601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spcBef>
                <a:spcPts val="320"/>
              </a:spcBef>
            </a:pPr>
            <a:r>
              <a:rPr sz="2000" dirty="0">
                <a:latin typeface="Lato" panose="020F0502020204030203" pitchFamily="34" charset="0"/>
                <a:cs typeface="Century Gothic"/>
              </a:rPr>
              <a:t>var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vertexShaderSource</a:t>
            </a:r>
            <a:r>
              <a:rPr sz="2000" spc="-30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=</a:t>
            </a:r>
          </a:p>
          <a:p>
            <a:pPr marL="287655">
              <a:spcBef>
                <a:spcPts val="1000"/>
              </a:spcBef>
              <a:tabLst>
                <a:tab pos="4060190" algn="l"/>
              </a:tabLst>
            </a:pPr>
            <a:r>
              <a:rPr sz="2000" spc="-5" dirty="0">
                <a:latin typeface="Lato" panose="020F0502020204030203" pitchFamily="34" charset="0"/>
                <a:cs typeface="Century Gothic"/>
              </a:rPr>
              <a:t>"attribute</a:t>
            </a:r>
            <a:r>
              <a:rPr sz="2000" spc="15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vec3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aVertexPosition;	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\n"</a:t>
            </a:r>
            <a:r>
              <a:rPr sz="2000" spc="-95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+</a:t>
            </a:r>
          </a:p>
          <a:p>
            <a:pPr marL="287655">
              <a:spcBef>
                <a:spcPts val="1010"/>
              </a:spcBef>
              <a:tabLst>
                <a:tab pos="4046220" algn="l"/>
              </a:tabLst>
            </a:pPr>
            <a:r>
              <a:rPr sz="2000" dirty="0">
                <a:latin typeface="Lato" panose="020F0502020204030203" pitchFamily="34" charset="0"/>
                <a:cs typeface="Century Gothic"/>
              </a:rPr>
              <a:t>"void</a:t>
            </a:r>
            <a:r>
              <a:rPr sz="2000" spc="-25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main()</a:t>
            </a:r>
            <a:r>
              <a:rPr sz="2000" spc="-25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{	\n"</a:t>
            </a:r>
            <a:r>
              <a:rPr sz="2000" spc="-110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+</a:t>
            </a:r>
          </a:p>
          <a:p>
            <a:pPr marL="287655" marR="558800">
              <a:lnSpc>
                <a:spcPct val="159300"/>
              </a:lnSpc>
              <a:tabLst>
                <a:tab pos="4048125" algn="l"/>
              </a:tabLst>
            </a:pPr>
            <a:r>
              <a:rPr sz="2000" dirty="0">
                <a:latin typeface="Lato" panose="020F0502020204030203" pitchFamily="34" charset="0"/>
                <a:cs typeface="Century Gothic"/>
              </a:rPr>
              <a:t>" 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gl_Position 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=</a:t>
            </a:r>
            <a:r>
              <a:rPr sz="2000" spc="35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vec4(aVertexPosition,</a:t>
            </a:r>
            <a:r>
              <a:rPr sz="2000" spc="-30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spc="-10" dirty="0">
                <a:latin typeface="Lato" panose="020F0502020204030203" pitchFamily="34" charset="0"/>
                <a:cs typeface="Century Gothic"/>
              </a:rPr>
              <a:t>1.0);	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\n"</a:t>
            </a:r>
            <a:r>
              <a:rPr sz="2000" spc="-100" dirty="0">
                <a:latin typeface="Lato" panose="020F0502020204030203" pitchFamily="34" charset="0"/>
                <a:cs typeface="Century Gothic"/>
              </a:rPr>
              <a:t> 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+  </a:t>
            </a:r>
            <a:r>
              <a:rPr sz="2000" spc="-5" dirty="0">
                <a:latin typeface="Lato" panose="020F0502020204030203" pitchFamily="34" charset="0"/>
                <a:cs typeface="Century Gothic"/>
              </a:rPr>
              <a:t>"}	</a:t>
            </a:r>
            <a:r>
              <a:rPr sz="2000" dirty="0">
                <a:latin typeface="Lato" panose="020F0502020204030203" pitchFamily="34" charset="0"/>
                <a:cs typeface="Century Gothic"/>
              </a:rPr>
              <a:t>\n"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66571" y="1490020"/>
            <a:ext cx="4680872" cy="44454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0">
              <a:spcBef>
                <a:spcPts val="105"/>
              </a:spcBef>
            </a:pPr>
            <a:r>
              <a:rPr sz="1600" spc="-5" dirty="0">
                <a:latin typeface="Lato" panose="020F0502020204030203" pitchFamily="34" charset="0"/>
                <a:cs typeface="Century Gothic"/>
              </a:rPr>
              <a:t>We’ll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talk more about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shaders</a:t>
            </a:r>
            <a:r>
              <a:rPr sz="1600" spc="-9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later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but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for now you should</a:t>
            </a:r>
            <a:r>
              <a:rPr sz="1600" spc="-114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know:</a:t>
            </a:r>
          </a:p>
          <a:p>
            <a:pPr>
              <a:spcBef>
                <a:spcPts val="10"/>
              </a:spcBef>
            </a:pPr>
            <a:endParaRPr sz="1600" dirty="0">
              <a:latin typeface="Lato" panose="020F0502020204030203" pitchFamily="34" charset="0"/>
              <a:cs typeface="Times New Roman"/>
            </a:endParaRPr>
          </a:p>
          <a:p>
            <a:pPr marL="12700"/>
            <a:r>
              <a:rPr sz="1600" spc="-5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need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to create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a vertex</a:t>
            </a:r>
            <a:r>
              <a:rPr sz="1600" spc="-25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shader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 marL="12700">
              <a:spcBef>
                <a:spcPts val="5"/>
              </a:spcBef>
            </a:pPr>
            <a:r>
              <a:rPr sz="1600" dirty="0">
                <a:latin typeface="Lato" panose="020F0502020204030203" pitchFamily="34" charset="0"/>
                <a:cs typeface="Century Gothic"/>
              </a:rPr>
              <a:t>program written in</a:t>
            </a:r>
            <a:r>
              <a:rPr sz="1600" spc="-10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GLSL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5"/>
              </a:spcBef>
            </a:pPr>
            <a:endParaRPr sz="1600" dirty="0">
              <a:latin typeface="Lato" panose="020F0502020204030203" pitchFamily="34" charset="0"/>
              <a:cs typeface="Times New Roman"/>
            </a:endParaRPr>
          </a:p>
          <a:p>
            <a:pPr marL="12700" marR="6985">
              <a:lnSpc>
                <a:spcPct val="100200"/>
              </a:lnSpc>
            </a:pPr>
            <a:r>
              <a:rPr sz="1600" spc="-1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will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use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a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JavaScript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string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to 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hold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source code for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the</a:t>
            </a:r>
            <a:r>
              <a:rPr sz="1600" spc="-135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vertex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shader. </a:t>
            </a:r>
            <a:r>
              <a:rPr sz="1600" b="1" dirty="0">
                <a:latin typeface="Lato" panose="020F0502020204030203" pitchFamily="34" charset="0"/>
                <a:cs typeface="Century Gothic"/>
              </a:rPr>
              <a:t>We’ll </a:t>
            </a:r>
            <a:r>
              <a:rPr sz="1600" b="1" spc="-5" dirty="0">
                <a:latin typeface="Lato" panose="020F0502020204030203" pitchFamily="34" charset="0"/>
                <a:cs typeface="Century Gothic"/>
              </a:rPr>
              <a:t>see </a:t>
            </a:r>
            <a:r>
              <a:rPr sz="1600" b="1" dirty="0">
                <a:latin typeface="Lato" panose="020F0502020204030203" pitchFamily="34" charset="0"/>
                <a:cs typeface="Century Gothic"/>
              </a:rPr>
              <a:t>a </a:t>
            </a:r>
            <a:r>
              <a:rPr sz="1600" b="1" spc="-5" dirty="0">
                <a:latin typeface="Lato" panose="020F0502020204030203" pitchFamily="34" charset="0"/>
                <a:cs typeface="Century Gothic"/>
              </a:rPr>
              <a:t>better </a:t>
            </a:r>
            <a:r>
              <a:rPr sz="1600" b="1" dirty="0">
                <a:latin typeface="Lato" panose="020F0502020204030203" pitchFamily="34" charset="0"/>
                <a:cs typeface="Century Gothic"/>
              </a:rPr>
              <a:t>way to  do this</a:t>
            </a:r>
            <a:r>
              <a:rPr sz="1600" b="1" spc="-2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b="1" spc="-5" dirty="0">
                <a:latin typeface="Lato" panose="020F0502020204030203" pitchFamily="34" charset="0"/>
                <a:cs typeface="Century Gothic"/>
              </a:rPr>
              <a:t>later.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5"/>
              </a:spcBef>
            </a:pPr>
            <a:endParaRPr sz="1600" dirty="0">
              <a:latin typeface="Lato" panose="020F0502020204030203" pitchFamily="34" charset="0"/>
              <a:cs typeface="Times New Roman"/>
            </a:endParaRPr>
          </a:p>
          <a:p>
            <a:pPr marL="12700" marR="163830"/>
            <a:r>
              <a:rPr sz="1600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shader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must assign a value</a:t>
            </a:r>
            <a:r>
              <a:rPr sz="1600" spc="-135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to  gl_Position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10"/>
              </a:spcBef>
            </a:pPr>
            <a:endParaRPr sz="1600" dirty="0">
              <a:latin typeface="Lato" panose="020F0502020204030203" pitchFamily="34" charset="0"/>
              <a:cs typeface="Times New Roman"/>
            </a:endParaRPr>
          </a:p>
          <a:p>
            <a:pPr marL="12700" marR="60960">
              <a:spcBef>
                <a:spcPts val="5"/>
              </a:spcBef>
            </a:pPr>
            <a:r>
              <a:rPr sz="1600" spc="-5" dirty="0">
                <a:latin typeface="Lato" panose="020F0502020204030203" pitchFamily="34" charset="0"/>
                <a:cs typeface="Century Gothic"/>
              </a:rPr>
              <a:t>Our shader basically just takes the  position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of an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incoming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vertex</a:t>
            </a:r>
            <a:r>
              <a:rPr sz="1600" spc="-12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and 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assigns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that position to</a:t>
            </a:r>
            <a:r>
              <a:rPr sz="1600" spc="-9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gl_Position.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10"/>
              </a:spcBef>
            </a:pPr>
            <a:endParaRPr sz="1600" dirty="0">
              <a:latin typeface="Lato" panose="020F0502020204030203" pitchFamily="34" charset="0"/>
              <a:cs typeface="Times New Roman"/>
            </a:endParaRPr>
          </a:p>
          <a:p>
            <a:pPr marL="12700" marR="244475">
              <a:spcBef>
                <a:spcPts val="5"/>
              </a:spcBef>
            </a:pPr>
            <a:r>
              <a:rPr sz="1600" dirty="0">
                <a:latin typeface="Lato" panose="020F0502020204030203" pitchFamily="34" charset="0"/>
                <a:cs typeface="Century Gothic"/>
              </a:rPr>
              <a:t>It actually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does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one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thing to the  incoming position…do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you</a:t>
            </a:r>
            <a:r>
              <a:rPr sz="1600" spc="-10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know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what that</a:t>
            </a:r>
            <a:r>
              <a:rPr sz="1600" spc="-2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is?</a:t>
            </a:r>
          </a:p>
        </p:txBody>
      </p:sp>
    </p:spTree>
    <p:extLst>
      <p:ext uri="{BB962C8B-B14F-4D97-AF65-F5344CB8AC3E}">
        <p14:creationId xmlns:p14="http://schemas.microsoft.com/office/powerpoint/2010/main" val="201474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020" y="679196"/>
            <a:ext cx="594296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Creating Fragment</a:t>
            </a:r>
            <a:r>
              <a:rPr sz="3600" spc="-55" dirty="0"/>
              <a:t> </a:t>
            </a:r>
            <a:r>
              <a:rPr sz="3600" spc="-5" dirty="0"/>
              <a:t>Shader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762507" y="1672591"/>
            <a:ext cx="4933315" cy="2029736"/>
          </a:xfrm>
          <a:custGeom>
            <a:avLst/>
            <a:gdLst/>
            <a:ahLst/>
            <a:cxnLst/>
            <a:rect l="l" t="t" r="r" b="b"/>
            <a:pathLst>
              <a:path w="4933315" h="4741545">
                <a:moveTo>
                  <a:pt x="0" y="4741164"/>
                </a:moveTo>
                <a:lnTo>
                  <a:pt x="4933188" y="4741164"/>
                </a:lnTo>
                <a:lnTo>
                  <a:pt x="4933188" y="0"/>
                </a:lnTo>
                <a:lnTo>
                  <a:pt x="0" y="0"/>
                </a:lnTo>
                <a:lnTo>
                  <a:pt x="0" y="4741164"/>
                </a:lnTo>
                <a:close/>
              </a:path>
            </a:pathLst>
          </a:custGeom>
          <a:ln w="25908">
            <a:solidFill>
              <a:srgbClr val="DF76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03926" y="1944522"/>
            <a:ext cx="474345" cy="7670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9845">
              <a:spcBef>
                <a:spcPts val="1095"/>
              </a:spcBef>
            </a:pPr>
            <a:r>
              <a:rPr sz="1600" spc="-10" dirty="0">
                <a:latin typeface="Century Gothic"/>
                <a:cs typeface="Century Gothic"/>
              </a:rPr>
              <a:t>\n"+</a:t>
            </a:r>
            <a:endParaRPr sz="1600">
              <a:latin typeface="Century Gothic"/>
              <a:cs typeface="Century Gothic"/>
            </a:endParaRPr>
          </a:p>
          <a:p>
            <a:pPr>
              <a:spcBef>
                <a:spcPts val="1000"/>
              </a:spcBef>
            </a:pPr>
            <a:r>
              <a:rPr sz="1600" spc="-10" dirty="0">
                <a:latin typeface="Century Gothic"/>
                <a:cs typeface="Century Gothic"/>
              </a:rPr>
              <a:t>\n"+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3488" y="1571397"/>
            <a:ext cx="4643120" cy="19185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6860" marR="1792605" indent="-277495" algn="just">
              <a:lnSpc>
                <a:spcPct val="152200"/>
              </a:lnSpc>
              <a:spcBef>
                <a:spcPts val="105"/>
              </a:spcBef>
            </a:pPr>
            <a:r>
              <a:rPr sz="1600" dirty="0">
                <a:latin typeface="Lato" panose="020F0502020204030203" pitchFamily="34" charset="0"/>
                <a:cs typeface="Century Gothic"/>
              </a:rPr>
              <a:t>var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fragmentShaderSource =  "precision mediump float; 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"void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main()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{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 marL="276860" marR="5080">
              <a:lnSpc>
                <a:spcPts val="2930"/>
              </a:lnSpc>
              <a:spcBef>
                <a:spcPts val="250"/>
              </a:spcBef>
              <a:tabLst>
                <a:tab pos="4246245" algn="l"/>
              </a:tabLst>
            </a:pPr>
            <a:r>
              <a:rPr sz="1600" spc="-5" dirty="0">
                <a:latin typeface="Lato" panose="020F0502020204030203" pitchFamily="34" charset="0"/>
                <a:cs typeface="Century Gothic"/>
              </a:rPr>
              <a:t>" gl_FragColor =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vec4(1.0, 1.0, 1.0, 1.0); \n"+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"}	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\n";</a:t>
            </a:r>
            <a:endParaRPr sz="1600" dirty="0">
              <a:latin typeface="Lato" panose="020F0502020204030203" pitchFamily="34" charset="0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5954" y="1700023"/>
            <a:ext cx="3133090" cy="42210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00" spc="-5" dirty="0">
                <a:latin typeface="Lato" panose="020F0502020204030203" pitchFamily="34" charset="0"/>
                <a:cs typeface="Century Gothic"/>
              </a:rPr>
              <a:t>Like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vertex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shader program,  the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fragment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shader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code is 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written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in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GLSL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and held in a  string.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5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 marR="60960"/>
            <a:r>
              <a:rPr sz="1600" spc="-5" dirty="0">
                <a:latin typeface="Lato" panose="020F0502020204030203" pitchFamily="34" charset="0"/>
                <a:cs typeface="Century Gothic"/>
              </a:rPr>
              <a:t>You can think of fragments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as  being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almost pixels…they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are  produced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by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600" spc="-20" dirty="0">
                <a:latin typeface="Lato" panose="020F0502020204030203" pitchFamily="34" charset="0"/>
                <a:cs typeface="Century Gothic"/>
              </a:rPr>
              <a:t>WebGL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rasterizer and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have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a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screen  space position and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some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other  data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related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to</a:t>
            </a:r>
            <a:r>
              <a:rPr sz="1600" spc="1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them.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5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 marR="51435"/>
            <a:r>
              <a:rPr sz="1600" spc="-5" dirty="0">
                <a:latin typeface="Lato" panose="020F0502020204030203" pitchFamily="34" charset="0"/>
                <a:cs typeface="Century Gothic"/>
              </a:rPr>
              <a:t>Our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shader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simply assigns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each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fragment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same color.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5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 marR="323215"/>
            <a:r>
              <a:rPr sz="1600" spc="-5" dirty="0">
                <a:latin typeface="Lato" panose="020F0502020204030203" pitchFamily="34" charset="0"/>
                <a:cs typeface="Century Gothic"/>
              </a:rPr>
              <a:t>Again,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we’ll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talk more about 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what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shaders do</a:t>
            </a:r>
            <a:r>
              <a:rPr sz="1600" spc="65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later…</a:t>
            </a:r>
            <a:endParaRPr sz="1600" dirty="0">
              <a:latin typeface="Lato" panose="020F0502020204030203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427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019" y="67919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Compiling the</a:t>
            </a:r>
            <a:r>
              <a:rPr sz="3600" spc="-45" dirty="0"/>
              <a:t> </a:t>
            </a:r>
            <a:r>
              <a:rPr sz="3600" spc="-5" dirty="0"/>
              <a:t>Shaders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82912" y="1487932"/>
            <a:ext cx="4170045" cy="2429510"/>
          </a:xfrm>
          <a:prstGeom prst="rect">
            <a:avLst/>
          </a:prstGeom>
          <a:ln w="25907">
            <a:solidFill>
              <a:srgbClr val="DF760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>
              <a:spcBef>
                <a:spcPts val="335"/>
              </a:spcBef>
            </a:pPr>
            <a:r>
              <a:rPr sz="900" spc="-5" dirty="0">
                <a:latin typeface="Century Gothic"/>
                <a:cs typeface="Century Gothic"/>
              </a:rPr>
              <a:t>function </a:t>
            </a:r>
            <a:r>
              <a:rPr sz="900" spc="-10" dirty="0">
                <a:latin typeface="Century Gothic"/>
                <a:cs typeface="Century Gothic"/>
              </a:rPr>
              <a:t>setupShaders()</a:t>
            </a:r>
            <a:r>
              <a:rPr sz="900" spc="25" dirty="0">
                <a:latin typeface="Century Gothic"/>
                <a:cs typeface="Century Gothic"/>
              </a:rPr>
              <a:t> </a:t>
            </a:r>
            <a:r>
              <a:rPr sz="900" dirty="0">
                <a:latin typeface="Century Gothic"/>
                <a:cs typeface="Century Gothic"/>
              </a:rPr>
              <a:t>{</a:t>
            </a:r>
            <a:endParaRPr sz="900">
              <a:latin typeface="Century Gothic"/>
              <a:cs typeface="Century Gothic"/>
            </a:endParaRPr>
          </a:p>
          <a:p>
            <a:pPr marL="185420" marR="2226310" indent="-30480">
              <a:lnSpc>
                <a:spcPct val="192200"/>
              </a:lnSpc>
              <a:spcBef>
                <a:spcPts val="15"/>
              </a:spcBef>
            </a:pPr>
            <a:r>
              <a:rPr sz="900" spc="-5" dirty="0">
                <a:latin typeface="Century Gothic"/>
                <a:cs typeface="Century Gothic"/>
              </a:rPr>
              <a:t>var vertexShaderSource </a:t>
            </a:r>
            <a:r>
              <a:rPr sz="900" dirty="0">
                <a:latin typeface="Century Gothic"/>
                <a:cs typeface="Century Gothic"/>
              </a:rPr>
              <a:t>= …  </a:t>
            </a:r>
            <a:r>
              <a:rPr sz="900" spc="-5" dirty="0">
                <a:latin typeface="Century Gothic"/>
                <a:cs typeface="Century Gothic"/>
              </a:rPr>
              <a:t>var fragmentShaderSource </a:t>
            </a:r>
            <a:r>
              <a:rPr sz="900" dirty="0">
                <a:latin typeface="Century Gothic"/>
                <a:cs typeface="Century Gothic"/>
              </a:rPr>
              <a:t>= …</a:t>
            </a:r>
            <a:endParaRPr sz="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90805" marR="1264285"/>
            <a:r>
              <a:rPr sz="900" spc="-5" dirty="0">
                <a:latin typeface="Century Gothic"/>
                <a:cs typeface="Century Gothic"/>
              </a:rPr>
              <a:t>var vertexShader </a:t>
            </a:r>
            <a:r>
              <a:rPr sz="900" dirty="0">
                <a:latin typeface="Century Gothic"/>
                <a:cs typeface="Century Gothic"/>
              </a:rPr>
              <a:t>= </a:t>
            </a:r>
            <a:r>
              <a:rPr sz="900" spc="-5" dirty="0">
                <a:latin typeface="Century Gothic"/>
                <a:cs typeface="Century Gothic"/>
              </a:rPr>
              <a:t>loadShader(gl.VERTEX_SHADER,  vertexShaderSource);</a:t>
            </a:r>
            <a:endParaRPr sz="900">
              <a:latin typeface="Century Gothic"/>
              <a:cs typeface="Century Gothic"/>
            </a:endParaRPr>
          </a:p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90805" marR="874394"/>
            <a:r>
              <a:rPr sz="900" spc="-5" dirty="0">
                <a:latin typeface="Century Gothic"/>
                <a:cs typeface="Century Gothic"/>
              </a:rPr>
              <a:t>var fragmentShader </a:t>
            </a:r>
            <a:r>
              <a:rPr sz="900" dirty="0">
                <a:latin typeface="Century Gothic"/>
                <a:cs typeface="Century Gothic"/>
              </a:rPr>
              <a:t>= </a:t>
            </a:r>
            <a:r>
              <a:rPr sz="900" spc="-5" dirty="0">
                <a:latin typeface="Century Gothic"/>
                <a:cs typeface="Century Gothic"/>
              </a:rPr>
              <a:t>loadShader(gl.FRAGMENT_SHADER,  fragmentShaderSource);</a:t>
            </a:r>
            <a:endParaRPr sz="900">
              <a:latin typeface="Century Gothic"/>
              <a:cs typeface="Century Gothic"/>
            </a:endParaRPr>
          </a:p>
          <a:p>
            <a:pPr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90805"/>
            <a:r>
              <a:rPr sz="900" dirty="0">
                <a:latin typeface="Century Gothic"/>
                <a:cs typeface="Century Gothic"/>
              </a:rPr>
              <a:t>…</a:t>
            </a:r>
            <a:endParaRPr sz="900">
              <a:latin typeface="Century Gothic"/>
              <a:cs typeface="Century Gothic"/>
            </a:endParaRPr>
          </a:p>
          <a:p>
            <a:pPr>
              <a:spcBef>
                <a:spcPts val="30"/>
              </a:spcBef>
            </a:pPr>
            <a:endParaRPr sz="850">
              <a:latin typeface="Times New Roman"/>
              <a:cs typeface="Times New Roman"/>
            </a:endParaRPr>
          </a:p>
          <a:p>
            <a:pPr marL="90805"/>
            <a:r>
              <a:rPr sz="900" dirty="0">
                <a:latin typeface="Century Gothic"/>
                <a:cs typeface="Century Gothic"/>
              </a:rPr>
              <a:t>}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9576" y="1745130"/>
            <a:ext cx="7222533" cy="4444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885" algn="just">
              <a:spcBef>
                <a:spcPts val="95"/>
              </a:spcBef>
            </a:pPr>
            <a:r>
              <a:rPr spc="-30" dirty="0">
                <a:latin typeface="Lato" panose="020F0502020204030203" pitchFamily="34" charset="0"/>
                <a:cs typeface="Century Gothic"/>
              </a:rPr>
              <a:t>We </a:t>
            </a:r>
            <a:r>
              <a:rPr dirty="0">
                <a:latin typeface="Lato" panose="020F0502020204030203" pitchFamily="34" charset="0"/>
                <a:cs typeface="Century Gothic"/>
              </a:rPr>
              <a:t>have </a:t>
            </a:r>
            <a:r>
              <a:rPr spc="-5" dirty="0">
                <a:latin typeface="Lato" panose="020F0502020204030203" pitchFamily="34" charset="0"/>
                <a:cs typeface="Century Gothic"/>
              </a:rPr>
              <a:t>a homemade helper function</a:t>
            </a:r>
            <a:r>
              <a:rPr lang="en-US" spc="-5" dirty="0">
                <a:latin typeface="Lato" panose="020F0502020204030203" pitchFamily="34" charset="0"/>
                <a:cs typeface="Century Gothic"/>
              </a:rPr>
              <a:t> </a:t>
            </a:r>
            <a:r>
              <a:rPr spc="-10" dirty="0">
                <a:latin typeface="Lato" panose="020F0502020204030203" pitchFamily="34" charset="0"/>
                <a:cs typeface="Century Gothic"/>
              </a:rPr>
              <a:t>that </a:t>
            </a:r>
            <a:r>
              <a:rPr spc="-5" dirty="0">
                <a:latin typeface="Lato" panose="020F0502020204030203" pitchFamily="34" charset="0"/>
                <a:cs typeface="Century Gothic"/>
              </a:rPr>
              <a:t>compiles </a:t>
            </a:r>
            <a:r>
              <a:rPr spc="-10" dirty="0">
                <a:latin typeface="Lato" panose="020F0502020204030203" pitchFamily="34" charset="0"/>
                <a:cs typeface="Century Gothic"/>
              </a:rPr>
              <a:t>the shader and </a:t>
            </a:r>
            <a:r>
              <a:rPr spc="-5" dirty="0">
                <a:latin typeface="Lato" panose="020F0502020204030203" pitchFamily="34" charset="0"/>
                <a:cs typeface="Century Gothic"/>
              </a:rPr>
              <a:t>checks if  </a:t>
            </a:r>
            <a:r>
              <a:rPr spc="-10" dirty="0">
                <a:latin typeface="Lato" panose="020F0502020204030203" pitchFamily="34" charset="0"/>
                <a:cs typeface="Century Gothic"/>
              </a:rPr>
              <a:t>there </a:t>
            </a:r>
            <a:r>
              <a:rPr spc="-15" dirty="0">
                <a:latin typeface="Lato" panose="020F0502020204030203" pitchFamily="34" charset="0"/>
                <a:cs typeface="Century Gothic"/>
              </a:rPr>
              <a:t>were </a:t>
            </a:r>
            <a:r>
              <a:rPr spc="-5" dirty="0">
                <a:latin typeface="Lato" panose="020F0502020204030203" pitchFamily="34" charset="0"/>
                <a:cs typeface="Century Gothic"/>
              </a:rPr>
              <a:t>compilation</a:t>
            </a:r>
            <a:r>
              <a:rPr spc="55" dirty="0">
                <a:latin typeface="Lato" panose="020F0502020204030203" pitchFamily="34" charset="0"/>
                <a:cs typeface="Century Gothic"/>
              </a:rPr>
              <a:t> </a:t>
            </a:r>
            <a:r>
              <a:rPr spc="-5" dirty="0">
                <a:latin typeface="Lato" panose="020F0502020204030203" pitchFamily="34" charset="0"/>
                <a:cs typeface="Century Gothic"/>
              </a:rPr>
              <a:t>errors.</a:t>
            </a:r>
            <a:endParaRPr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5"/>
              </a:spcBef>
            </a:pPr>
            <a:endParaRPr dirty="0">
              <a:latin typeface="Lato" panose="020F0502020204030203" pitchFamily="34" charset="0"/>
              <a:cs typeface="Times New Roman"/>
            </a:endParaRPr>
          </a:p>
          <a:p>
            <a:pPr marL="12700" marR="5080"/>
            <a:r>
              <a:rPr dirty="0">
                <a:latin typeface="Lato" panose="020F0502020204030203" pitchFamily="34" charset="0"/>
                <a:cs typeface="Century Gothic"/>
              </a:rPr>
              <a:t>If </a:t>
            </a:r>
            <a:r>
              <a:rPr spc="-10" dirty="0">
                <a:latin typeface="Lato" panose="020F0502020204030203" pitchFamily="34" charset="0"/>
                <a:cs typeface="Century Gothic"/>
              </a:rPr>
              <a:t>there </a:t>
            </a:r>
            <a:r>
              <a:rPr spc="-20" dirty="0">
                <a:latin typeface="Lato" panose="020F0502020204030203" pitchFamily="34" charset="0"/>
                <a:cs typeface="Century Gothic"/>
              </a:rPr>
              <a:t>was </a:t>
            </a:r>
            <a:r>
              <a:rPr spc="-10" dirty="0">
                <a:latin typeface="Lato" panose="020F0502020204030203" pitchFamily="34" charset="0"/>
                <a:cs typeface="Century Gothic"/>
              </a:rPr>
              <a:t>an </a:t>
            </a:r>
            <a:r>
              <a:rPr spc="-5" dirty="0">
                <a:latin typeface="Lato" panose="020F0502020204030203" pitchFamily="34" charset="0"/>
                <a:cs typeface="Century Gothic"/>
              </a:rPr>
              <a:t>error, a JavaScript alert is  issued </a:t>
            </a:r>
            <a:r>
              <a:rPr spc="-10" dirty="0">
                <a:latin typeface="Lato" panose="020F0502020204030203" pitchFamily="34" charset="0"/>
                <a:cs typeface="Century Gothic"/>
              </a:rPr>
              <a:t>and the shader </a:t>
            </a:r>
            <a:r>
              <a:rPr spc="-5" dirty="0">
                <a:latin typeface="Lato" panose="020F0502020204030203" pitchFamily="34" charset="0"/>
                <a:cs typeface="Century Gothic"/>
              </a:rPr>
              <a:t>object</a:t>
            </a:r>
            <a:r>
              <a:rPr spc="60" dirty="0">
                <a:latin typeface="Lato" panose="020F0502020204030203" pitchFamily="34" charset="0"/>
                <a:cs typeface="Century Gothic"/>
              </a:rPr>
              <a:t> </a:t>
            </a:r>
            <a:r>
              <a:rPr spc="-10" dirty="0">
                <a:latin typeface="Lato" panose="020F0502020204030203" pitchFamily="34" charset="0"/>
                <a:cs typeface="Century Gothic"/>
              </a:rPr>
              <a:t>deleted.</a:t>
            </a:r>
            <a:endParaRPr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0"/>
              </a:spcBef>
            </a:pPr>
            <a:endParaRPr dirty="0">
              <a:latin typeface="Lato" panose="020F0502020204030203" pitchFamily="34" charset="0"/>
              <a:cs typeface="Times New Roman"/>
            </a:endParaRPr>
          </a:p>
          <a:p>
            <a:pPr marL="12700" algn="just">
              <a:spcBef>
                <a:spcPts val="5"/>
              </a:spcBef>
            </a:pPr>
            <a:r>
              <a:rPr spc="-10" dirty="0">
                <a:latin typeface="Lato" panose="020F0502020204030203" pitchFamily="34" charset="0"/>
                <a:cs typeface="Century Gothic"/>
              </a:rPr>
              <a:t>Otherwise the </a:t>
            </a:r>
            <a:r>
              <a:rPr spc="-5" dirty="0">
                <a:latin typeface="Lato" panose="020F0502020204030203" pitchFamily="34" charset="0"/>
                <a:cs typeface="Century Gothic"/>
              </a:rPr>
              <a:t>compiled </a:t>
            </a:r>
            <a:r>
              <a:rPr spc="-10" dirty="0" err="1">
                <a:latin typeface="Lato" panose="020F0502020204030203" pitchFamily="34" charset="0"/>
                <a:cs typeface="Century Gothic"/>
              </a:rPr>
              <a:t>shader</a:t>
            </a:r>
            <a:r>
              <a:rPr spc="100" dirty="0">
                <a:latin typeface="Lato" panose="020F0502020204030203" pitchFamily="34" charset="0"/>
                <a:cs typeface="Century Gothic"/>
              </a:rPr>
              <a:t> </a:t>
            </a:r>
            <a:r>
              <a:rPr spc="-5" dirty="0">
                <a:latin typeface="Lato" panose="020F0502020204030203" pitchFamily="34" charset="0"/>
                <a:cs typeface="Century Gothic"/>
              </a:rPr>
              <a:t>is</a:t>
            </a:r>
            <a:r>
              <a:rPr lang="en-US" dirty="0">
                <a:latin typeface="Lato" panose="020F0502020204030203" pitchFamily="34" charset="0"/>
                <a:cs typeface="Century Gothic"/>
              </a:rPr>
              <a:t> </a:t>
            </a:r>
            <a:r>
              <a:rPr spc="-10" dirty="0">
                <a:latin typeface="Lato" panose="020F0502020204030203" pitchFamily="34" charset="0"/>
                <a:cs typeface="Century Gothic"/>
              </a:rPr>
              <a:t>returned.</a:t>
            </a:r>
            <a:endParaRPr lang="en-US" spc="-10" dirty="0">
              <a:latin typeface="Lato" panose="020F0502020204030203" pitchFamily="34" charset="0"/>
              <a:cs typeface="Century Gothic"/>
            </a:endParaRPr>
          </a:p>
          <a:p>
            <a:pPr marL="12700" algn="just">
              <a:spcBef>
                <a:spcPts val="5"/>
              </a:spcBef>
            </a:pPr>
            <a:endParaRPr lang="en-US" spc="-10" dirty="0">
              <a:latin typeface="Lato" panose="020F0502020204030203" pitchFamily="34" charset="0"/>
              <a:cs typeface="Century Gothic"/>
            </a:endParaRPr>
          </a:p>
          <a:p>
            <a:pPr marL="12700">
              <a:spcBef>
                <a:spcPts val="5"/>
              </a:spcBef>
            </a:pPr>
            <a:r>
              <a:rPr lang="en-US" b="1" spc="-10" dirty="0">
                <a:latin typeface="Lato" panose="020F0502020204030203" pitchFamily="34" charset="0"/>
                <a:cs typeface="Century Gothic"/>
              </a:rPr>
              <a:t>Important: </a:t>
            </a:r>
          </a:p>
          <a:p>
            <a:pPr marL="298450" indent="-285750"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latin typeface="Lato" panose="020F0502020204030203" pitchFamily="34" charset="0"/>
                <a:cs typeface="Century Gothic"/>
              </a:rPr>
              <a:t>You can create multiple </a:t>
            </a:r>
            <a:r>
              <a:rPr lang="en-US" spc="-10" dirty="0" err="1">
                <a:latin typeface="Lato" panose="020F0502020204030203" pitchFamily="34" charset="0"/>
                <a:cs typeface="Century Gothic"/>
              </a:rPr>
              <a:t>shader</a:t>
            </a:r>
            <a:r>
              <a:rPr lang="en-US" spc="-10" dirty="0">
                <a:latin typeface="Lato" panose="020F0502020204030203" pitchFamily="34" charset="0"/>
                <a:cs typeface="Century Gothic"/>
              </a:rPr>
              <a:t> programs</a:t>
            </a:r>
            <a:br>
              <a:rPr lang="en-US" spc="-10" dirty="0">
                <a:latin typeface="Lato" panose="020F0502020204030203" pitchFamily="34" charset="0"/>
                <a:cs typeface="Century Gothic"/>
              </a:rPr>
            </a:br>
            <a:endParaRPr lang="en-US" spc="-10" dirty="0">
              <a:latin typeface="Lato" panose="020F0502020204030203" pitchFamily="34" charset="0"/>
              <a:cs typeface="Century Gothic"/>
            </a:endParaRPr>
          </a:p>
          <a:p>
            <a:pPr marL="298450" indent="-285750"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latin typeface="Lato" panose="020F0502020204030203" pitchFamily="34" charset="0"/>
                <a:cs typeface="Century Gothic"/>
              </a:rPr>
              <a:t>You can switch which one you use while drawing a single frame</a:t>
            </a:r>
          </a:p>
          <a:p>
            <a:pPr marL="755650" lvl="1" indent="-285750"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latin typeface="Lato" panose="020F0502020204030203" pitchFamily="34" charset="0"/>
                <a:cs typeface="Century Gothic"/>
              </a:rPr>
              <a:t>…just use the </a:t>
            </a:r>
            <a:r>
              <a:rPr lang="en-US" b="1" spc="-10" dirty="0" err="1">
                <a:latin typeface="Lato" panose="020F0502020204030203" pitchFamily="34" charset="0"/>
                <a:cs typeface="Century Gothic"/>
              </a:rPr>
              <a:t>useProgram</a:t>
            </a:r>
            <a:r>
              <a:rPr lang="en-US" spc="-10" dirty="0">
                <a:latin typeface="Lato" panose="020F0502020204030203" pitchFamily="34" charset="0"/>
                <a:cs typeface="Century Gothic"/>
              </a:rPr>
              <a:t> function in </a:t>
            </a:r>
            <a:r>
              <a:rPr lang="en-US" spc="-10" dirty="0" err="1">
                <a:latin typeface="Lato" panose="020F0502020204030203" pitchFamily="34" charset="0"/>
                <a:cs typeface="Century Gothic"/>
              </a:rPr>
              <a:t>WebGL</a:t>
            </a:r>
            <a:br>
              <a:rPr lang="en-US" spc="-10" dirty="0">
                <a:latin typeface="Lato" panose="020F0502020204030203" pitchFamily="34" charset="0"/>
                <a:cs typeface="Century Gothic"/>
              </a:rPr>
            </a:br>
            <a:endParaRPr lang="en-US" spc="-10" dirty="0">
              <a:latin typeface="Lato" panose="020F0502020204030203" pitchFamily="34" charset="0"/>
              <a:cs typeface="Century Gothic"/>
            </a:endParaRPr>
          </a:p>
          <a:p>
            <a:pPr marL="298450" indent="-285750"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latin typeface="Lato" panose="020F0502020204030203" pitchFamily="34" charset="0"/>
                <a:cs typeface="Century Gothic"/>
              </a:rPr>
              <a:t>Each </a:t>
            </a:r>
            <a:r>
              <a:rPr lang="en-US" spc="-10" dirty="0" err="1">
                <a:latin typeface="Lato" panose="020F0502020204030203" pitchFamily="34" charset="0"/>
                <a:cs typeface="Century Gothic"/>
              </a:rPr>
              <a:t>shader</a:t>
            </a:r>
            <a:r>
              <a:rPr lang="en-US" spc="-10" dirty="0">
                <a:latin typeface="Lato" panose="020F0502020204030203" pitchFamily="34" charset="0"/>
                <a:cs typeface="Century Gothic"/>
              </a:rPr>
              <a:t> program needs a vertex </a:t>
            </a:r>
            <a:r>
              <a:rPr lang="en-US" spc="-10" dirty="0" err="1">
                <a:latin typeface="Lato" panose="020F0502020204030203" pitchFamily="34" charset="0"/>
                <a:cs typeface="Century Gothic"/>
              </a:rPr>
              <a:t>shader</a:t>
            </a:r>
            <a:r>
              <a:rPr lang="en-US" spc="-10" dirty="0">
                <a:latin typeface="Lato" panose="020F0502020204030203" pitchFamily="34" charset="0"/>
                <a:cs typeface="Century Gothic"/>
              </a:rPr>
              <a:t> and fragment </a:t>
            </a:r>
            <a:r>
              <a:rPr lang="en-US" spc="-10" dirty="0" err="1">
                <a:latin typeface="Lato" panose="020F0502020204030203" pitchFamily="34" charset="0"/>
                <a:cs typeface="Century Gothic"/>
              </a:rPr>
              <a:t>shader</a:t>
            </a:r>
            <a:br>
              <a:rPr lang="en-US" spc="-10" dirty="0">
                <a:latin typeface="Lato" panose="020F0502020204030203" pitchFamily="34" charset="0"/>
                <a:cs typeface="Century Gothic"/>
              </a:rPr>
            </a:br>
            <a:endParaRPr dirty="0">
              <a:latin typeface="Lato" panose="020F0502020204030203" pitchFamily="34" charset="0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911" y="4152138"/>
            <a:ext cx="4170045" cy="2285882"/>
          </a:xfrm>
          <a:prstGeom prst="rect">
            <a:avLst/>
          </a:prstGeom>
          <a:ln w="25907">
            <a:solidFill>
              <a:srgbClr val="DF7601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0805">
              <a:spcBef>
                <a:spcPts val="345"/>
              </a:spcBef>
            </a:pPr>
            <a:r>
              <a:rPr sz="1050" dirty="0">
                <a:latin typeface="Century Gothic"/>
                <a:cs typeface="Century Gothic"/>
              </a:rPr>
              <a:t>function </a:t>
            </a:r>
            <a:r>
              <a:rPr sz="1050" spc="-5" dirty="0">
                <a:latin typeface="Century Gothic"/>
                <a:cs typeface="Century Gothic"/>
              </a:rPr>
              <a:t>loadShader(type, shaderSource)</a:t>
            </a:r>
            <a:r>
              <a:rPr sz="1050" spc="-85" dirty="0">
                <a:latin typeface="Century Gothic"/>
                <a:cs typeface="Century Gothic"/>
              </a:rPr>
              <a:t> </a:t>
            </a:r>
            <a:r>
              <a:rPr sz="1050" dirty="0">
                <a:latin typeface="Century Gothic"/>
                <a:cs typeface="Century Gothic"/>
              </a:rPr>
              <a:t>{</a:t>
            </a:r>
            <a:endParaRPr sz="1050">
              <a:latin typeface="Century Gothic"/>
              <a:cs typeface="Century Gothic"/>
            </a:endParaRPr>
          </a:p>
          <a:p>
            <a:pPr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127635" marR="1448435"/>
            <a:r>
              <a:rPr sz="1050" dirty="0">
                <a:latin typeface="Century Gothic"/>
                <a:cs typeface="Century Gothic"/>
              </a:rPr>
              <a:t>var </a:t>
            </a:r>
            <a:r>
              <a:rPr sz="1050" spc="-5" dirty="0">
                <a:latin typeface="Century Gothic"/>
                <a:cs typeface="Century Gothic"/>
              </a:rPr>
              <a:t>shader </a:t>
            </a:r>
            <a:r>
              <a:rPr sz="1050" dirty="0">
                <a:latin typeface="Century Gothic"/>
                <a:cs typeface="Century Gothic"/>
              </a:rPr>
              <a:t>= </a:t>
            </a:r>
            <a:r>
              <a:rPr sz="1050" spc="-5" dirty="0">
                <a:latin typeface="Century Gothic"/>
                <a:cs typeface="Century Gothic"/>
              </a:rPr>
              <a:t>gl.createShader(type);  gl.shaderSource(shader, shaderSource);  gl.compileShader(shader);</a:t>
            </a:r>
            <a:endParaRPr sz="1050">
              <a:latin typeface="Century Gothic"/>
              <a:cs typeface="Century Gothic"/>
            </a:endParaRPr>
          </a:p>
          <a:p>
            <a:pPr marL="420370" marR="258445" indent="-219710">
              <a:spcBef>
                <a:spcPts val="1000"/>
              </a:spcBef>
            </a:pPr>
            <a:r>
              <a:rPr sz="1050" dirty="0">
                <a:latin typeface="Century Gothic"/>
                <a:cs typeface="Century Gothic"/>
              </a:rPr>
              <a:t>if </a:t>
            </a:r>
            <a:r>
              <a:rPr sz="1050" spc="-5" dirty="0">
                <a:latin typeface="Century Gothic"/>
                <a:cs typeface="Century Gothic"/>
              </a:rPr>
              <a:t>(!gl.getShaderParameter(shader, gl.COMPILE_STATUS)) </a:t>
            </a:r>
            <a:r>
              <a:rPr sz="1050" dirty="0">
                <a:latin typeface="Century Gothic"/>
                <a:cs typeface="Century Gothic"/>
              </a:rPr>
              <a:t>{  </a:t>
            </a:r>
            <a:r>
              <a:rPr sz="1050" spc="-5" dirty="0">
                <a:latin typeface="Century Gothic"/>
                <a:cs typeface="Century Gothic"/>
              </a:rPr>
              <a:t>alert("Error </a:t>
            </a:r>
            <a:r>
              <a:rPr sz="1050" dirty="0">
                <a:latin typeface="Century Gothic"/>
                <a:cs typeface="Century Gothic"/>
              </a:rPr>
              <a:t>compiling </a:t>
            </a:r>
            <a:r>
              <a:rPr sz="1050" spc="-5" dirty="0">
                <a:latin typeface="Century Gothic"/>
                <a:cs typeface="Century Gothic"/>
              </a:rPr>
              <a:t>shader"</a:t>
            </a:r>
            <a:r>
              <a:rPr sz="1050" spc="-70" dirty="0">
                <a:latin typeface="Century Gothic"/>
                <a:cs typeface="Century Gothic"/>
              </a:rPr>
              <a:t> </a:t>
            </a:r>
            <a:r>
              <a:rPr sz="1050" dirty="0">
                <a:latin typeface="Century Gothic"/>
                <a:cs typeface="Century Gothic"/>
              </a:rPr>
              <a:t>+</a:t>
            </a:r>
            <a:endParaRPr sz="1050">
              <a:latin typeface="Century Gothic"/>
              <a:cs typeface="Century Gothic"/>
            </a:endParaRPr>
          </a:p>
          <a:p>
            <a:pPr marL="420370" marR="1440180" indent="363855"/>
            <a:r>
              <a:rPr sz="1050" spc="-5" dirty="0">
                <a:latin typeface="Century Gothic"/>
                <a:cs typeface="Century Gothic"/>
              </a:rPr>
              <a:t>gl.getShaderInfoLog(shader));  gl.deleteShader(shader);</a:t>
            </a:r>
            <a:endParaRPr sz="1050">
              <a:latin typeface="Century Gothic"/>
              <a:cs typeface="Century Gothic"/>
            </a:endParaRPr>
          </a:p>
          <a:p>
            <a:pPr marL="420370"/>
            <a:r>
              <a:rPr sz="1050" spc="-5" dirty="0">
                <a:latin typeface="Century Gothic"/>
                <a:cs typeface="Century Gothic"/>
              </a:rPr>
              <a:t>return</a:t>
            </a:r>
            <a:r>
              <a:rPr sz="1050" spc="-20" dirty="0">
                <a:latin typeface="Century Gothic"/>
                <a:cs typeface="Century Gothic"/>
              </a:rPr>
              <a:t> </a:t>
            </a:r>
            <a:r>
              <a:rPr sz="1050" dirty="0">
                <a:latin typeface="Century Gothic"/>
                <a:cs typeface="Century Gothic"/>
              </a:rPr>
              <a:t>null;</a:t>
            </a:r>
            <a:endParaRPr sz="1050">
              <a:latin typeface="Century Gothic"/>
              <a:cs typeface="Century Gothic"/>
            </a:endParaRPr>
          </a:p>
          <a:p>
            <a:pPr marL="200660"/>
            <a:r>
              <a:rPr sz="1050" dirty="0">
                <a:latin typeface="Century Gothic"/>
                <a:cs typeface="Century Gothic"/>
              </a:rPr>
              <a:t>}</a:t>
            </a:r>
            <a:endParaRPr sz="1050">
              <a:latin typeface="Century Gothic"/>
              <a:cs typeface="Century Gothic"/>
            </a:endParaRPr>
          </a:p>
          <a:p>
            <a:pPr marL="163830"/>
            <a:r>
              <a:rPr sz="1050" spc="-5" dirty="0">
                <a:latin typeface="Century Gothic"/>
                <a:cs typeface="Century Gothic"/>
              </a:rPr>
              <a:t>return shader;</a:t>
            </a:r>
            <a:endParaRPr sz="1050">
              <a:latin typeface="Century Gothic"/>
              <a:cs typeface="Century Gothic"/>
            </a:endParaRPr>
          </a:p>
          <a:p>
            <a:pPr marL="90805"/>
            <a:r>
              <a:rPr sz="1050" dirty="0">
                <a:latin typeface="Century Gothic"/>
                <a:cs typeface="Century Gothic"/>
              </a:rPr>
              <a:t>}</a:t>
            </a:r>
            <a:endParaRPr sz="105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524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705" y="692562"/>
            <a:ext cx="10515600" cy="69057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Linking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Shaders</a:t>
            </a:r>
          </a:p>
        </p:txBody>
      </p:sp>
      <p:sp>
        <p:nvSpPr>
          <p:cNvPr id="3" name="object 3"/>
          <p:cNvSpPr/>
          <p:nvPr/>
        </p:nvSpPr>
        <p:spPr>
          <a:xfrm>
            <a:off x="1741170" y="1829562"/>
            <a:ext cx="4577080" cy="4741545"/>
          </a:xfrm>
          <a:custGeom>
            <a:avLst/>
            <a:gdLst/>
            <a:ahLst/>
            <a:cxnLst/>
            <a:rect l="l" t="t" r="r" b="b"/>
            <a:pathLst>
              <a:path w="4577080" h="4741545">
                <a:moveTo>
                  <a:pt x="0" y="4741164"/>
                </a:moveTo>
                <a:lnTo>
                  <a:pt x="4576572" y="4741164"/>
                </a:lnTo>
                <a:lnTo>
                  <a:pt x="4576572" y="0"/>
                </a:lnTo>
                <a:lnTo>
                  <a:pt x="0" y="0"/>
                </a:lnTo>
                <a:lnTo>
                  <a:pt x="0" y="4741164"/>
                </a:lnTo>
                <a:close/>
              </a:path>
            </a:pathLst>
          </a:custGeom>
          <a:ln w="25908">
            <a:solidFill>
              <a:srgbClr val="DF76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9758" y="1819097"/>
            <a:ext cx="4208145" cy="42337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spc="-5" dirty="0">
                <a:latin typeface="Century Gothic"/>
                <a:cs typeface="Century Gothic"/>
              </a:rPr>
              <a:t>function </a:t>
            </a:r>
            <a:r>
              <a:rPr sz="1300" spc="-10" dirty="0">
                <a:latin typeface="Century Gothic"/>
                <a:cs typeface="Century Gothic"/>
              </a:rPr>
              <a:t>setupShaders()</a:t>
            </a:r>
            <a:r>
              <a:rPr sz="1300" spc="5" dirty="0">
                <a:latin typeface="Century Gothic"/>
                <a:cs typeface="Century Gothic"/>
              </a:rPr>
              <a:t> </a:t>
            </a:r>
            <a:r>
              <a:rPr sz="1300" spc="-5" dirty="0">
                <a:latin typeface="Century Gothic"/>
                <a:cs typeface="Century Gothic"/>
              </a:rPr>
              <a:t>{</a:t>
            </a:r>
            <a:endParaRPr sz="1300" dirty="0">
              <a:latin typeface="Century Gothic"/>
              <a:cs typeface="Century Gothic"/>
            </a:endParaRPr>
          </a:p>
          <a:p>
            <a:pPr marL="104139">
              <a:spcBef>
                <a:spcPts val="940"/>
              </a:spcBef>
            </a:pPr>
            <a:r>
              <a:rPr sz="1300" spc="-5" dirty="0">
                <a:latin typeface="Century Gothic"/>
                <a:cs typeface="Century Gothic"/>
              </a:rPr>
              <a:t>…</a:t>
            </a:r>
            <a:endParaRPr sz="1300" dirty="0">
              <a:latin typeface="Century Gothic"/>
              <a:cs typeface="Century Gothic"/>
            </a:endParaRPr>
          </a:p>
          <a:p>
            <a:pPr marL="104139">
              <a:spcBef>
                <a:spcPts val="685"/>
              </a:spcBef>
            </a:pPr>
            <a:r>
              <a:rPr sz="1300" spc="-10" dirty="0">
                <a:latin typeface="Century Gothic"/>
                <a:cs typeface="Century Gothic"/>
              </a:rPr>
              <a:t>shaderProgram </a:t>
            </a:r>
            <a:r>
              <a:rPr sz="1300" spc="-5" dirty="0">
                <a:latin typeface="Century Gothic"/>
                <a:cs typeface="Century Gothic"/>
              </a:rPr>
              <a:t>=</a:t>
            </a:r>
            <a:r>
              <a:rPr sz="1300" spc="50" dirty="0">
                <a:latin typeface="Century Gothic"/>
                <a:cs typeface="Century Gothic"/>
              </a:rPr>
              <a:t> </a:t>
            </a:r>
            <a:r>
              <a:rPr sz="1300" spc="-10" dirty="0">
                <a:latin typeface="Century Gothic"/>
                <a:cs typeface="Century Gothic"/>
              </a:rPr>
              <a:t>gl.createProgram();</a:t>
            </a:r>
            <a:endParaRPr sz="1300" dirty="0">
              <a:latin typeface="Century Gothic"/>
              <a:cs typeface="Century Gothic"/>
            </a:endParaRPr>
          </a:p>
          <a:p>
            <a:pPr marL="104139" marR="5080">
              <a:lnSpc>
                <a:spcPct val="143800"/>
              </a:lnSpc>
              <a:spcBef>
                <a:spcPts val="15"/>
              </a:spcBef>
            </a:pPr>
            <a:r>
              <a:rPr sz="1300" spc="-10" dirty="0">
                <a:latin typeface="Century Gothic"/>
                <a:cs typeface="Century Gothic"/>
              </a:rPr>
              <a:t>gl.attachShader(shaderProgram, vertexShader);  gl.attachShader(shaderProgram, fragmentShader);  </a:t>
            </a:r>
            <a:r>
              <a:rPr sz="1300" spc="-5" dirty="0">
                <a:latin typeface="Century Gothic"/>
                <a:cs typeface="Century Gothic"/>
              </a:rPr>
              <a:t>gl.linkProgram(shaderProgram);</a:t>
            </a:r>
            <a:endParaRPr sz="13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334010" marR="524510" indent="-230504">
              <a:lnSpc>
                <a:spcPct val="80000"/>
              </a:lnSpc>
              <a:spcBef>
                <a:spcPts val="1410"/>
              </a:spcBef>
            </a:pPr>
            <a:r>
              <a:rPr sz="1300" dirty="0">
                <a:latin typeface="Century Gothic"/>
                <a:cs typeface="Century Gothic"/>
              </a:rPr>
              <a:t>if </a:t>
            </a:r>
            <a:r>
              <a:rPr sz="1300" spc="-5" dirty="0">
                <a:latin typeface="Century Gothic"/>
                <a:cs typeface="Century Gothic"/>
              </a:rPr>
              <a:t>(!gl.getProgramParameter(shaderProgram,  </a:t>
            </a:r>
            <a:r>
              <a:rPr sz="1300" spc="-10" dirty="0">
                <a:latin typeface="Century Gothic"/>
                <a:cs typeface="Century Gothic"/>
              </a:rPr>
              <a:t>gl.LINK_STATUS))</a:t>
            </a:r>
            <a:r>
              <a:rPr sz="1300" spc="30" dirty="0">
                <a:latin typeface="Century Gothic"/>
                <a:cs typeface="Century Gothic"/>
              </a:rPr>
              <a:t> </a:t>
            </a:r>
            <a:r>
              <a:rPr sz="1300" spc="-5" dirty="0">
                <a:latin typeface="Century Gothic"/>
                <a:cs typeface="Century Gothic"/>
              </a:rPr>
              <a:t>{</a:t>
            </a:r>
            <a:endParaRPr sz="1300" dirty="0">
              <a:latin typeface="Century Gothic"/>
              <a:cs typeface="Century Gothic"/>
            </a:endParaRPr>
          </a:p>
          <a:p>
            <a:pPr marL="334010">
              <a:lnSpc>
                <a:spcPts val="1090"/>
              </a:lnSpc>
            </a:pPr>
            <a:r>
              <a:rPr sz="1300" spc="-5" dirty="0">
                <a:latin typeface="Century Gothic"/>
                <a:cs typeface="Century Gothic"/>
              </a:rPr>
              <a:t>alert("Failed </a:t>
            </a:r>
            <a:r>
              <a:rPr sz="1300" spc="-10" dirty="0">
                <a:latin typeface="Century Gothic"/>
                <a:cs typeface="Century Gothic"/>
              </a:rPr>
              <a:t>to </a:t>
            </a:r>
            <a:r>
              <a:rPr sz="1300" spc="-5" dirty="0">
                <a:latin typeface="Century Gothic"/>
                <a:cs typeface="Century Gothic"/>
              </a:rPr>
              <a:t>setup</a:t>
            </a:r>
            <a:r>
              <a:rPr sz="1300" spc="50" dirty="0">
                <a:latin typeface="Century Gothic"/>
                <a:cs typeface="Century Gothic"/>
              </a:rPr>
              <a:t> </a:t>
            </a:r>
            <a:r>
              <a:rPr sz="1300" spc="-10" dirty="0">
                <a:latin typeface="Century Gothic"/>
                <a:cs typeface="Century Gothic"/>
              </a:rPr>
              <a:t>shaders");</a:t>
            </a:r>
            <a:endParaRPr sz="1300" dirty="0">
              <a:latin typeface="Century Gothic"/>
              <a:cs typeface="Century Gothic"/>
            </a:endParaRPr>
          </a:p>
          <a:p>
            <a:pPr marL="151130">
              <a:lnSpc>
                <a:spcPts val="1405"/>
              </a:lnSpc>
            </a:pPr>
            <a:r>
              <a:rPr sz="1300" spc="-5" dirty="0">
                <a:latin typeface="Century Gothic"/>
                <a:cs typeface="Century Gothic"/>
              </a:rPr>
              <a:t>}</a:t>
            </a:r>
            <a:endParaRPr sz="1300" dirty="0">
              <a:latin typeface="Century Gothic"/>
              <a:cs typeface="Century Gothic"/>
            </a:endParaRPr>
          </a:p>
          <a:p>
            <a:pPr marL="104139">
              <a:spcBef>
                <a:spcPts val="685"/>
              </a:spcBef>
            </a:pPr>
            <a:r>
              <a:rPr sz="1300" spc="-10" dirty="0">
                <a:latin typeface="Century Gothic"/>
                <a:cs typeface="Century Gothic"/>
              </a:rPr>
              <a:t>gl.useProgram(shaderProgram);</a:t>
            </a:r>
            <a:endParaRPr sz="13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196850" marR="888365" indent="-93345">
              <a:lnSpc>
                <a:spcPct val="80000"/>
              </a:lnSpc>
              <a:spcBef>
                <a:spcPts val="1415"/>
              </a:spcBef>
            </a:pPr>
            <a:r>
              <a:rPr sz="1300" spc="-5" dirty="0">
                <a:latin typeface="Century Gothic"/>
                <a:cs typeface="Century Gothic"/>
              </a:rPr>
              <a:t>shaderProgram.vertexPositionAttribute =  gl.getAttribLocation(shaderProgram,  "aVertexPosition");</a:t>
            </a:r>
            <a:endParaRPr sz="1300" dirty="0">
              <a:latin typeface="Century Gothic"/>
              <a:cs typeface="Century Gothic"/>
            </a:endParaRPr>
          </a:p>
          <a:p>
            <a:pPr marL="12700">
              <a:spcBef>
                <a:spcPts val="685"/>
              </a:spcBef>
            </a:pPr>
            <a:r>
              <a:rPr sz="1300" spc="-5" dirty="0">
                <a:latin typeface="Century Gothic"/>
                <a:cs typeface="Century Gothic"/>
              </a:rPr>
              <a:t>}</a:t>
            </a:r>
            <a:endParaRPr sz="13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0741" y="1953007"/>
            <a:ext cx="3567429" cy="39145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400" spc="-1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create a program object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and</a:t>
            </a:r>
            <a:r>
              <a:rPr sz="1400" spc="-90" dirty="0">
                <a:latin typeface="Lato" panose="020F0502020204030203" pitchFamily="34" charset="0"/>
                <a:cs typeface="Century Gothic"/>
              </a:rPr>
              <a:t>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attach  the compiled shaders and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link. At this 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point,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we have a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complete shader 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program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that WebGL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can</a:t>
            </a:r>
            <a:r>
              <a:rPr sz="1400" spc="-25" dirty="0">
                <a:latin typeface="Lato" panose="020F0502020204030203" pitchFamily="34" charset="0"/>
                <a:cs typeface="Century Gothic"/>
              </a:rPr>
              <a:t>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use.</a:t>
            </a:r>
            <a:endParaRPr sz="14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10"/>
              </a:spcBef>
            </a:pPr>
            <a:endParaRPr sz="1450" dirty="0">
              <a:latin typeface="Lato" panose="020F0502020204030203" pitchFamily="34" charset="0"/>
              <a:cs typeface="Times New Roman"/>
            </a:endParaRPr>
          </a:p>
          <a:p>
            <a:pPr marL="12700" marR="61594"/>
            <a:r>
              <a:rPr sz="1400" b="1" i="1" spc="-5" dirty="0">
                <a:latin typeface="Lato" panose="020F0502020204030203" pitchFamily="34" charset="0"/>
                <a:cs typeface="Century Gothic"/>
              </a:rPr>
              <a:t>attributes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are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user-defined variables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that 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contain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data specific to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a</a:t>
            </a:r>
            <a:r>
              <a:rPr sz="1400" spc="-70" dirty="0">
                <a:latin typeface="Lato" panose="020F0502020204030203" pitchFamily="34" charset="0"/>
                <a:cs typeface="Century Gothic"/>
              </a:rPr>
              <a:t>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vertex.</a:t>
            </a:r>
            <a:endParaRPr sz="14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15"/>
              </a:spcBef>
            </a:pPr>
            <a:endParaRPr sz="1450" dirty="0">
              <a:latin typeface="Lato" panose="020F0502020204030203" pitchFamily="34" charset="0"/>
              <a:cs typeface="Times New Roman"/>
            </a:endParaRPr>
          </a:p>
          <a:p>
            <a:pPr marL="12700" marR="33655"/>
            <a:r>
              <a:rPr sz="1400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400" b="1" i="1" spc="-5" dirty="0">
                <a:latin typeface="Lato" panose="020F0502020204030203" pitchFamily="34" charset="0"/>
                <a:cs typeface="Century Gothic"/>
              </a:rPr>
              <a:t>attributes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used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in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vertex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shader  are bound to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an index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(basically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a  number given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to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a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slot). Our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code  needs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to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know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index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associated</a:t>
            </a:r>
            <a:r>
              <a:rPr sz="1400" spc="-80" dirty="0">
                <a:latin typeface="Lato" panose="020F0502020204030203" pitchFamily="34" charset="0"/>
                <a:cs typeface="Century Gothic"/>
              </a:rPr>
              <a:t>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with 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the attributes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use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in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the shader so  that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our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draw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function can feed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the  data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correctly.</a:t>
            </a:r>
            <a:endParaRPr sz="14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15"/>
              </a:spcBef>
            </a:pPr>
            <a:endParaRPr sz="1450" dirty="0">
              <a:latin typeface="Lato" panose="020F0502020204030203" pitchFamily="34" charset="0"/>
              <a:cs typeface="Times New Roman"/>
            </a:endParaRPr>
          </a:p>
          <a:p>
            <a:pPr marL="12700" marR="170180"/>
            <a:r>
              <a:rPr sz="1400" spc="-5" dirty="0">
                <a:latin typeface="Lato" panose="020F0502020204030203" pitchFamily="34" charset="0"/>
                <a:cs typeface="Century Gothic"/>
              </a:rPr>
              <a:t>vertexPositionAttribute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is a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user-defined  property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in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which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we remember </a:t>
            </a:r>
            <a:r>
              <a:rPr sz="1400" spc="-5" dirty="0">
                <a:latin typeface="Lato" panose="020F0502020204030203" pitchFamily="34" charset="0"/>
                <a:cs typeface="Century Gothic"/>
              </a:rPr>
              <a:t>the 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index</a:t>
            </a:r>
            <a:r>
              <a:rPr sz="1400" spc="-25" dirty="0">
                <a:latin typeface="Lato" panose="020F0502020204030203" pitchFamily="34" charset="0"/>
                <a:cs typeface="Century Gothic"/>
              </a:rPr>
              <a:t> </a:t>
            </a:r>
            <a:r>
              <a:rPr sz="1400" dirty="0">
                <a:latin typeface="Lato" panose="020F0502020204030203" pitchFamily="34" charset="0"/>
                <a:cs typeface="Century Gothic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7940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640" y="558566"/>
            <a:ext cx="7154629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Setting </a:t>
            </a:r>
            <a:r>
              <a:rPr sz="3600" dirty="0"/>
              <a:t>up the</a:t>
            </a:r>
            <a:r>
              <a:rPr sz="3600" spc="-65" dirty="0"/>
              <a:t> </a:t>
            </a:r>
            <a:r>
              <a:rPr lang="en-US" sz="3600" spc="-65" dirty="0"/>
              <a:t>Vertex </a:t>
            </a:r>
            <a:r>
              <a:rPr sz="3600" spc="-5" dirty="0"/>
              <a:t>Buffers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050402" y="1735140"/>
            <a:ext cx="4170045" cy="3825021"/>
          </a:xfrm>
          <a:prstGeom prst="rect">
            <a:avLst/>
          </a:prstGeom>
          <a:ln w="25907">
            <a:solidFill>
              <a:srgbClr val="DF760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>
              <a:spcBef>
                <a:spcPts val="335"/>
              </a:spcBef>
            </a:pPr>
            <a:r>
              <a:rPr sz="1100" dirty="0">
                <a:latin typeface="Century Gothic"/>
                <a:cs typeface="Century Gothic"/>
              </a:rPr>
              <a:t>function </a:t>
            </a:r>
            <a:r>
              <a:rPr sz="1100" spc="-5" dirty="0">
                <a:latin typeface="Century Gothic"/>
                <a:cs typeface="Century Gothic"/>
              </a:rPr>
              <a:t>setupBuffers()</a:t>
            </a:r>
            <a:r>
              <a:rPr sz="1100" spc="-4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{</a:t>
            </a:r>
            <a:endParaRPr sz="1100">
              <a:latin typeface="Century Gothic"/>
              <a:cs typeface="Century Gothic"/>
            </a:endParaRPr>
          </a:p>
          <a:p>
            <a:pPr marL="167005" marR="967740">
              <a:lnSpc>
                <a:spcPct val="175500"/>
              </a:lnSpc>
            </a:pPr>
            <a:r>
              <a:rPr sz="1100" dirty="0">
                <a:latin typeface="Century Gothic"/>
                <a:cs typeface="Century Gothic"/>
              </a:rPr>
              <a:t>vertexBuffer = </a:t>
            </a:r>
            <a:r>
              <a:rPr sz="1100" spc="-5" dirty="0">
                <a:latin typeface="Century Gothic"/>
                <a:cs typeface="Century Gothic"/>
              </a:rPr>
              <a:t>gl.createBuffer();  gl.bindBuffer(gl.ARRAY_BUFFER,</a:t>
            </a:r>
            <a:r>
              <a:rPr sz="1100" spc="10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vertexBuffer);</a:t>
            </a:r>
            <a:endParaRPr sz="1100">
              <a:latin typeface="Century Gothic"/>
              <a:cs typeface="Century Gothic"/>
            </a:endParaRPr>
          </a:p>
          <a:p>
            <a:pPr marL="433705" marR="2480310" indent="-266700">
              <a:lnSpc>
                <a:spcPct val="175500"/>
              </a:lnSpc>
              <a:spcBef>
                <a:spcPts val="15"/>
              </a:spcBef>
            </a:pPr>
            <a:r>
              <a:rPr sz="1100" dirty="0">
                <a:latin typeface="Century Gothic"/>
                <a:cs typeface="Century Gothic"/>
              </a:rPr>
              <a:t>var </a:t>
            </a:r>
            <a:r>
              <a:rPr sz="1100" spc="-5" dirty="0">
                <a:latin typeface="Century Gothic"/>
                <a:cs typeface="Century Gothic"/>
              </a:rPr>
              <a:t>triangleVertices </a:t>
            </a:r>
            <a:r>
              <a:rPr sz="1100" dirty="0">
                <a:latin typeface="Century Gothic"/>
                <a:cs typeface="Century Gothic"/>
              </a:rPr>
              <a:t>=</a:t>
            </a:r>
            <a:r>
              <a:rPr sz="1100" spc="-8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[  </a:t>
            </a:r>
            <a:r>
              <a:rPr sz="1100" spc="-5" dirty="0">
                <a:latin typeface="Century Gothic"/>
                <a:cs typeface="Century Gothic"/>
              </a:rPr>
              <a:t>0.0, 0.5,</a:t>
            </a:r>
            <a:r>
              <a:rPr sz="1100" spc="254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0.0,</a:t>
            </a:r>
            <a:endParaRPr sz="1100">
              <a:latin typeface="Century Gothic"/>
              <a:cs typeface="Century Gothic"/>
            </a:endParaRPr>
          </a:p>
          <a:p>
            <a:pPr marL="395605">
              <a:spcBef>
                <a:spcPts val="994"/>
              </a:spcBef>
            </a:pPr>
            <a:r>
              <a:rPr sz="1100" spc="-5" dirty="0">
                <a:latin typeface="Century Gothic"/>
                <a:cs typeface="Century Gothic"/>
              </a:rPr>
              <a:t>-0.5, -0.5,</a:t>
            </a:r>
            <a:r>
              <a:rPr sz="1100" spc="200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0.0,</a:t>
            </a:r>
            <a:endParaRPr sz="1100">
              <a:latin typeface="Century Gothic"/>
              <a:cs typeface="Century Gothic"/>
            </a:endParaRPr>
          </a:p>
          <a:p>
            <a:pPr marR="2476500" algn="ctr">
              <a:spcBef>
                <a:spcPts val="1010"/>
              </a:spcBef>
            </a:pPr>
            <a:r>
              <a:rPr sz="1100" spc="-5" dirty="0">
                <a:latin typeface="Century Gothic"/>
                <a:cs typeface="Century Gothic"/>
              </a:rPr>
              <a:t>0.5, -0.5,</a:t>
            </a:r>
            <a:r>
              <a:rPr sz="1100" spc="250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0.0</a:t>
            </a:r>
            <a:endParaRPr sz="1100">
              <a:latin typeface="Century Gothic"/>
              <a:cs typeface="Century Gothic"/>
            </a:endParaRPr>
          </a:p>
          <a:p>
            <a:pPr marL="167005">
              <a:spcBef>
                <a:spcPts val="994"/>
              </a:spcBef>
            </a:pPr>
            <a:r>
              <a:rPr sz="1100" dirty="0">
                <a:latin typeface="Century Gothic"/>
                <a:cs typeface="Century Gothic"/>
              </a:rPr>
              <a:t>];</a:t>
            </a:r>
            <a:endParaRPr sz="1100">
              <a:latin typeface="Century Gothic"/>
              <a:cs typeface="Century Gothic"/>
            </a:endParaRPr>
          </a:p>
          <a:p>
            <a:pPr marL="167005">
              <a:spcBef>
                <a:spcPts val="994"/>
              </a:spcBef>
            </a:pPr>
            <a:r>
              <a:rPr sz="1100" spc="-5" dirty="0">
                <a:latin typeface="Century Gothic"/>
                <a:cs typeface="Century Gothic"/>
              </a:rPr>
              <a:t>gl.bufferData(gl.ARRAY_BUFFER,</a:t>
            </a:r>
            <a:endParaRPr sz="1100">
              <a:latin typeface="Century Gothic"/>
              <a:cs typeface="Century Gothic"/>
            </a:endParaRPr>
          </a:p>
          <a:p>
            <a:pPr marL="357505" marR="1432560"/>
            <a:r>
              <a:rPr sz="1100" dirty="0">
                <a:latin typeface="Century Gothic"/>
                <a:cs typeface="Century Gothic"/>
              </a:rPr>
              <a:t>new </a:t>
            </a:r>
            <a:r>
              <a:rPr sz="1100" spc="-5" dirty="0">
                <a:latin typeface="Century Gothic"/>
                <a:cs typeface="Century Gothic"/>
              </a:rPr>
              <a:t>Float32Array(triangleVertices),  </a:t>
            </a:r>
            <a:r>
              <a:rPr sz="1100" spc="-10" dirty="0">
                <a:latin typeface="Century Gothic"/>
                <a:cs typeface="Century Gothic"/>
              </a:rPr>
              <a:t>gl.STATIC_DRAW);</a:t>
            </a:r>
            <a:endParaRPr sz="1100">
              <a:latin typeface="Century Gothic"/>
              <a:cs typeface="Century Gothic"/>
            </a:endParaRPr>
          </a:p>
          <a:p>
            <a:pPr marL="167005">
              <a:spcBef>
                <a:spcPts val="1010"/>
              </a:spcBef>
            </a:pPr>
            <a:r>
              <a:rPr sz="1100" spc="-5" dirty="0">
                <a:latin typeface="Century Gothic"/>
                <a:cs typeface="Century Gothic"/>
              </a:rPr>
              <a:t>vertexBuffer.itemSize </a:t>
            </a:r>
            <a:r>
              <a:rPr sz="1100" dirty="0">
                <a:latin typeface="Century Gothic"/>
                <a:cs typeface="Century Gothic"/>
              </a:rPr>
              <a:t>=</a:t>
            </a:r>
            <a:r>
              <a:rPr sz="1100" spc="-50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3;</a:t>
            </a:r>
            <a:endParaRPr sz="1100">
              <a:latin typeface="Century Gothic"/>
              <a:cs typeface="Century Gothic"/>
            </a:endParaRPr>
          </a:p>
          <a:p>
            <a:pPr marL="167005">
              <a:spcBef>
                <a:spcPts val="1000"/>
              </a:spcBef>
            </a:pPr>
            <a:r>
              <a:rPr sz="1100" spc="-5" dirty="0">
                <a:latin typeface="Century Gothic"/>
                <a:cs typeface="Century Gothic"/>
              </a:rPr>
              <a:t>vertexBuffer.numberOfItems </a:t>
            </a:r>
            <a:r>
              <a:rPr sz="1100" dirty="0">
                <a:latin typeface="Century Gothic"/>
                <a:cs typeface="Century Gothic"/>
              </a:rPr>
              <a:t>=</a:t>
            </a:r>
            <a:r>
              <a:rPr sz="1100" spc="-45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3;</a:t>
            </a:r>
            <a:endParaRPr sz="1100">
              <a:latin typeface="Century Gothic"/>
              <a:cs typeface="Century Gothic"/>
            </a:endParaRPr>
          </a:p>
          <a:p>
            <a:pPr marL="90805">
              <a:spcBef>
                <a:spcPts val="994"/>
              </a:spcBef>
            </a:pPr>
            <a:r>
              <a:rPr sz="1100" dirty="0">
                <a:latin typeface="Century Gothic"/>
                <a:cs typeface="Century Gothic"/>
              </a:rPr>
              <a:t>}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94553" y="1627124"/>
            <a:ext cx="4048125" cy="44749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600" spc="-3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next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need to create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a buffer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that will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hold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vertex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data…this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is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 geometric data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of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shapes </a:t>
            </a:r>
            <a:r>
              <a:rPr sz="1600" spc="-2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wish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to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render.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5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 marR="200025"/>
            <a:r>
              <a:rPr sz="1600" spc="-3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create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a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WebGL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buffer object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and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bind it so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that WebGL knows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it is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current buffer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to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work</a:t>
            </a:r>
            <a:r>
              <a:rPr sz="1600" spc="50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with.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5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 marR="616585"/>
            <a:r>
              <a:rPr sz="1600" spc="-10" dirty="0">
                <a:latin typeface="Lato" panose="020F0502020204030203" pitchFamily="34" charset="0"/>
                <a:cs typeface="Century Gothic"/>
              </a:rPr>
              <a:t>triangleVertices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is a user-defined  JavaScript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array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containing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3D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coordinates of a single</a:t>
            </a:r>
            <a:r>
              <a:rPr sz="1600" spc="5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triangle.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0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 marR="182880"/>
            <a:r>
              <a:rPr sz="1600" spc="-30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call </a:t>
            </a:r>
            <a:r>
              <a:rPr lang="en-US" sz="1600" spc="-5" dirty="0" err="1">
                <a:latin typeface="Lato" panose="020F0502020204030203" pitchFamily="34" charset="0"/>
                <a:cs typeface="Century Gothic"/>
              </a:rPr>
              <a:t>gl.bufferData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to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copy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the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vertex positions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into the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current </a:t>
            </a:r>
            <a:r>
              <a:rPr sz="1600" spc="-15" dirty="0">
                <a:latin typeface="Lato" panose="020F0502020204030203" pitchFamily="34" charset="0"/>
                <a:cs typeface="Century Gothic"/>
              </a:rPr>
              <a:t>WebGL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buffer.</a:t>
            </a:r>
            <a:endParaRPr sz="1600" dirty="0">
              <a:latin typeface="Lato" panose="020F0502020204030203" pitchFamily="34" charset="0"/>
              <a:cs typeface="Century Gothic"/>
            </a:endParaRPr>
          </a:p>
          <a:p>
            <a:pPr>
              <a:spcBef>
                <a:spcPts val="25"/>
              </a:spcBef>
            </a:pPr>
            <a:endParaRPr sz="1650" dirty="0">
              <a:latin typeface="Lato" panose="020F0502020204030203" pitchFamily="34" charset="0"/>
              <a:cs typeface="Times New Roman"/>
            </a:endParaRPr>
          </a:p>
          <a:p>
            <a:pPr marL="12700" marR="132715" algn="just"/>
            <a:r>
              <a:rPr sz="1600" spc="-25" dirty="0">
                <a:latin typeface="Lato" panose="020F0502020204030203" pitchFamily="34" charset="0"/>
                <a:cs typeface="Century Gothic"/>
              </a:rPr>
              <a:t>Two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user-defined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properties are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used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to 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remember how many vertices </a:t>
            </a:r>
            <a:r>
              <a:rPr sz="1600" spc="-25" dirty="0">
                <a:latin typeface="Lato" panose="020F0502020204030203" pitchFamily="34" charset="0"/>
                <a:cs typeface="Century Gothic"/>
              </a:rPr>
              <a:t>we </a:t>
            </a:r>
            <a:r>
              <a:rPr sz="1600" dirty="0">
                <a:latin typeface="Lato" panose="020F0502020204030203" pitchFamily="34" charset="0"/>
                <a:cs typeface="Century Gothic"/>
              </a:rPr>
              <a:t>have 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and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how many coordinates </a:t>
            </a:r>
            <a:r>
              <a:rPr sz="1600" spc="-10" dirty="0">
                <a:latin typeface="Lato" panose="020F0502020204030203" pitchFamily="34" charset="0"/>
                <a:cs typeface="Century Gothic"/>
              </a:rPr>
              <a:t>per</a:t>
            </a:r>
            <a:r>
              <a:rPr sz="1600" spc="25" dirty="0">
                <a:latin typeface="Lato" panose="020F0502020204030203" pitchFamily="34" charset="0"/>
                <a:cs typeface="Century Gothic"/>
              </a:rPr>
              <a:t> </a:t>
            </a:r>
            <a:r>
              <a:rPr sz="1600" spc="-5" dirty="0">
                <a:latin typeface="Lato" panose="020F0502020204030203" pitchFamily="34" charset="0"/>
                <a:cs typeface="Century Gothic"/>
              </a:rPr>
              <a:t>vertex.</a:t>
            </a:r>
            <a:endParaRPr sz="1600" dirty="0">
              <a:latin typeface="Lato" panose="020F0502020204030203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8153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1720-51C0-4BD2-B0AE-3F03216D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4000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WebGL</a:t>
            </a:r>
            <a:r>
              <a:rPr lang="en-US" dirty="0"/>
              <a:t> Rasterization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70D62-C6CA-4D33-AE00-B58C4B98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77" y="1339841"/>
            <a:ext cx="10163908" cy="52578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relatively new (2011) 3D graphics support for web</a:t>
            </a:r>
          </a:p>
          <a:p>
            <a:r>
              <a:rPr lang="en-US" dirty="0" err="1"/>
              <a:t>WebGL</a:t>
            </a:r>
            <a:r>
              <a:rPr lang="en-US" dirty="0"/>
              <a:t> advantages</a:t>
            </a:r>
          </a:p>
          <a:p>
            <a:pPr lvl="1"/>
            <a:r>
              <a:rPr lang="en-US" dirty="0"/>
              <a:t>runs in browser</a:t>
            </a:r>
          </a:p>
          <a:p>
            <a:pPr lvl="1"/>
            <a:r>
              <a:rPr lang="en-US" dirty="0"/>
              <a:t>naturally cross-platform</a:t>
            </a:r>
          </a:p>
          <a:p>
            <a:pPr lvl="1"/>
            <a:r>
              <a:rPr lang="en-US" dirty="0"/>
              <a:t>don’t need to obtain/build other libraries</a:t>
            </a:r>
          </a:p>
          <a:p>
            <a:pPr lvl="1"/>
            <a:r>
              <a:rPr lang="en-US" dirty="0"/>
              <a:t>gives you “windowing” for free</a:t>
            </a:r>
          </a:p>
          <a:p>
            <a:pPr lvl="1"/>
            <a:r>
              <a:rPr lang="en-US" dirty="0"/>
              <a:t>easy to publish/share your stuff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Depends on how you feel about JavaScript</a:t>
            </a:r>
          </a:p>
          <a:p>
            <a:pPr lvl="1"/>
            <a:r>
              <a:rPr lang="en-US" dirty="0"/>
              <a:t>Performance can be tricky</a:t>
            </a:r>
          </a:p>
          <a:p>
            <a:pPr lvl="1"/>
            <a:r>
              <a:rPr lang="en-US" dirty="0"/>
              <a:t>Pretty low-level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6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019" y="679196"/>
            <a:ext cx="425704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Drawing </a:t>
            </a:r>
            <a:r>
              <a:rPr sz="3600" dirty="0"/>
              <a:t>the</a:t>
            </a:r>
            <a:r>
              <a:rPr sz="3600" spc="-65" dirty="0"/>
              <a:t> </a:t>
            </a:r>
            <a:r>
              <a:rPr sz="3600" spc="-5" dirty="0"/>
              <a:t>Scene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54663" y="1943861"/>
            <a:ext cx="5092065" cy="3369384"/>
          </a:xfrm>
          <a:prstGeom prst="rect">
            <a:avLst/>
          </a:prstGeom>
          <a:ln w="25907">
            <a:solidFill>
              <a:srgbClr val="DF760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>
              <a:spcBef>
                <a:spcPts val="335"/>
              </a:spcBef>
            </a:pPr>
            <a:r>
              <a:rPr sz="1100" dirty="0">
                <a:latin typeface="Century Gothic"/>
                <a:cs typeface="Century Gothic"/>
              </a:rPr>
              <a:t>function </a:t>
            </a:r>
            <a:r>
              <a:rPr sz="1100" spc="-5" dirty="0">
                <a:latin typeface="Century Gothic"/>
                <a:cs typeface="Century Gothic"/>
              </a:rPr>
              <a:t>draw()</a:t>
            </a:r>
            <a:r>
              <a:rPr sz="1100" spc="-4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{</a:t>
            </a:r>
          </a:p>
          <a:p>
            <a:pPr marL="167005">
              <a:spcBef>
                <a:spcPts val="1000"/>
              </a:spcBef>
            </a:pPr>
            <a:r>
              <a:rPr sz="1100" spc="-5" dirty="0">
                <a:latin typeface="Century Gothic"/>
                <a:cs typeface="Century Gothic"/>
              </a:rPr>
              <a:t>gl.viewport(0, 0, gl.viewportWidth,</a:t>
            </a:r>
            <a:r>
              <a:rPr sz="1100" spc="-65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gl.viewportHeight);</a:t>
            </a:r>
            <a:endParaRPr sz="11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167005">
              <a:spcBef>
                <a:spcPts val="819"/>
              </a:spcBef>
            </a:pPr>
            <a:r>
              <a:rPr sz="1100" spc="-5" dirty="0">
                <a:latin typeface="Century Gothic"/>
                <a:cs typeface="Century Gothic"/>
              </a:rPr>
              <a:t>gl.clear(gl.COLOR_BUFFER_BIT);</a:t>
            </a:r>
            <a:endParaRPr sz="11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1043940" marR="826135" indent="-876935">
              <a:lnSpc>
                <a:spcPct val="175600"/>
              </a:lnSpc>
              <a:spcBef>
                <a:spcPts val="830"/>
              </a:spcBef>
            </a:pPr>
            <a:r>
              <a:rPr sz="1100" spc="-5" dirty="0">
                <a:latin typeface="Century Gothic"/>
                <a:cs typeface="Century Gothic"/>
              </a:rPr>
              <a:t>gl.vertexAttribPointer(shaderProgram.vertexPositionAttribute,  vertexBuffer.itemSize, gl.FLOAT, </a:t>
            </a:r>
            <a:r>
              <a:rPr sz="1100" dirty="0">
                <a:latin typeface="Century Gothic"/>
                <a:cs typeface="Century Gothic"/>
              </a:rPr>
              <a:t>false, </a:t>
            </a:r>
            <a:r>
              <a:rPr sz="1100" spc="-5" dirty="0">
                <a:latin typeface="Century Gothic"/>
                <a:cs typeface="Century Gothic"/>
              </a:rPr>
              <a:t>0,</a:t>
            </a:r>
            <a:r>
              <a:rPr sz="1100" spc="-8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0);</a:t>
            </a:r>
            <a:endParaRPr sz="1100" dirty="0">
              <a:latin typeface="Century Gothic"/>
              <a:cs typeface="Century Gothic"/>
            </a:endParaRPr>
          </a:p>
          <a:p>
            <a:pPr marL="167005" marR="382270">
              <a:lnSpc>
                <a:spcPct val="351800"/>
              </a:lnSpc>
            </a:pPr>
            <a:r>
              <a:rPr sz="1100" spc="-5" dirty="0">
                <a:latin typeface="Century Gothic"/>
                <a:cs typeface="Century Gothic"/>
              </a:rPr>
              <a:t>gl.enableVertexAttribArray(shaderProgram.vertexPositionAttribute);  gl.drawArrays(gl.TRIANGLES, 0,</a:t>
            </a:r>
            <a:r>
              <a:rPr sz="1100" spc="-40" dirty="0">
                <a:latin typeface="Century Gothic"/>
                <a:cs typeface="Century Gothic"/>
              </a:rPr>
              <a:t> </a:t>
            </a:r>
            <a:r>
              <a:rPr sz="1100" spc="-5" dirty="0">
                <a:latin typeface="Century Gothic"/>
                <a:cs typeface="Century Gothic"/>
              </a:rPr>
              <a:t>vertexBuffer.numberOfItems);</a:t>
            </a:r>
            <a:endParaRPr sz="1100" dirty="0">
              <a:latin typeface="Century Gothic"/>
              <a:cs typeface="Century Gothic"/>
            </a:endParaRPr>
          </a:p>
          <a:p>
            <a:pPr marL="90805">
              <a:spcBef>
                <a:spcPts val="1000"/>
              </a:spcBef>
            </a:pPr>
            <a:r>
              <a:rPr sz="1100" dirty="0">
                <a:latin typeface="Century Gothic"/>
                <a:cs typeface="Century Gothic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369EB-2426-4DDE-A19E-F938756165D6}"/>
              </a:ext>
            </a:extLst>
          </p:cNvPr>
          <p:cNvSpPr txBox="1"/>
          <p:nvPr/>
        </p:nvSpPr>
        <p:spPr>
          <a:xfrm>
            <a:off x="5774635" y="1818861"/>
            <a:ext cx="61672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Lato" panose="020F0502020204030203" pitchFamily="34" charset="0"/>
              </a:rPr>
              <a:t>The </a:t>
            </a:r>
            <a:r>
              <a:rPr lang="en-US" b="1" i="1" dirty="0">
                <a:latin typeface="Lato" panose="020F0502020204030203" pitchFamily="34" charset="0"/>
              </a:rPr>
              <a:t>viewport </a:t>
            </a:r>
            <a:r>
              <a:rPr lang="en-US" dirty="0">
                <a:latin typeface="Lato" panose="020F0502020204030203" pitchFamily="34" charset="0"/>
              </a:rPr>
              <a:t>method lets us tell WebGL how to convert from </a:t>
            </a:r>
            <a:r>
              <a:rPr lang="en-US" i="1" dirty="0" err="1">
                <a:latin typeface="Lato" panose="020F0502020204030203" pitchFamily="34" charset="0"/>
              </a:rPr>
              <a:t>clipspace</a:t>
            </a:r>
            <a:r>
              <a:rPr lang="en-US" i="1" dirty="0">
                <a:latin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</a:rPr>
              <a:t>in which coordinates range from -1 to 1  into pixel coordinates. </a:t>
            </a:r>
            <a:br>
              <a:rPr lang="en-US" dirty="0">
                <a:latin typeface="Lato" panose="020F0502020204030203" pitchFamily="34" charset="0"/>
              </a:rPr>
            </a:br>
            <a:br>
              <a:rPr lang="en-US" dirty="0">
                <a:latin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</a:rPr>
              <a:t>Here we use our two user-defined properties to set it to the full size of the canvas.</a:t>
            </a:r>
            <a:br>
              <a:rPr lang="en-US" dirty="0">
                <a:latin typeface="Lato" panose="020F0502020204030203" pitchFamily="34" charset="0"/>
              </a:rPr>
            </a:br>
            <a:endParaRPr lang="en-US" dirty="0">
              <a:latin typeface="Lato" panose="020F0502020204030203" pitchFamily="34" charset="0"/>
            </a:endParaRPr>
          </a:p>
          <a:p>
            <a:r>
              <a:rPr lang="en-US" b="1" i="1" dirty="0">
                <a:latin typeface="Lato" panose="020F0502020204030203" pitchFamily="34" charset="0"/>
              </a:rPr>
              <a:t>clear  </a:t>
            </a:r>
            <a:r>
              <a:rPr lang="en-US" dirty="0">
                <a:latin typeface="Lato" panose="020F0502020204030203" pitchFamily="34" charset="0"/>
              </a:rPr>
              <a:t>initializes the color buffer to the color set with </a:t>
            </a:r>
            <a:r>
              <a:rPr lang="en-US" b="1" i="1" dirty="0" err="1">
                <a:latin typeface="Lato" panose="020F0502020204030203" pitchFamily="34" charset="0"/>
              </a:rPr>
              <a:t>clearColor</a:t>
            </a:r>
            <a:r>
              <a:rPr lang="en-US" dirty="0">
                <a:latin typeface="Lato" panose="020F0502020204030203" pitchFamily="34" charset="0"/>
              </a:rPr>
              <a:t>.</a:t>
            </a:r>
            <a:br>
              <a:rPr lang="en-US" dirty="0">
                <a:latin typeface="Lato" panose="020F0502020204030203" pitchFamily="34" charset="0"/>
              </a:rPr>
            </a:br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We then tell </a:t>
            </a:r>
            <a:r>
              <a:rPr lang="en-US" dirty="0" err="1">
                <a:latin typeface="Lato" panose="020F0502020204030203" pitchFamily="34" charset="0"/>
              </a:rPr>
              <a:t>WebGLto</a:t>
            </a:r>
            <a:r>
              <a:rPr lang="en-US" dirty="0">
                <a:latin typeface="Lato" panose="020F0502020204030203" pitchFamily="34" charset="0"/>
              </a:rPr>
              <a:t> take values for </a:t>
            </a:r>
            <a:r>
              <a:rPr lang="en-US" dirty="0" err="1">
                <a:latin typeface="Lato" panose="020F0502020204030203" pitchFamily="34" charset="0"/>
              </a:rPr>
              <a:t>aVertexPosition</a:t>
            </a:r>
            <a:r>
              <a:rPr lang="en-US" dirty="0">
                <a:latin typeface="Lato" panose="020F0502020204030203" pitchFamily="34" charset="0"/>
              </a:rPr>
              <a:t> from the buffer currently bound to </a:t>
            </a:r>
            <a:r>
              <a:rPr lang="en-US" dirty="0" err="1">
                <a:latin typeface="Lato" panose="020F0502020204030203" pitchFamily="34" charset="0"/>
              </a:rPr>
              <a:t>gl.ARRAY_BUFFER</a:t>
            </a:r>
            <a:r>
              <a:rPr lang="en-US" dirty="0">
                <a:latin typeface="Lato" panose="020F0502020204030203" pitchFamily="34" charset="0"/>
              </a:rPr>
              <a:t>….</a:t>
            </a:r>
          </a:p>
          <a:p>
            <a:endParaRPr lang="en-US" dirty="0">
              <a:latin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</a:rPr>
              <a:t>And then we draw….meaning the data from buffers bound to shader attributes will sent to the GPU to be processed and we’ll see the pixel values they produce.</a:t>
            </a:r>
          </a:p>
        </p:txBody>
      </p:sp>
    </p:spTree>
    <p:extLst>
      <p:ext uri="{BB962C8B-B14F-4D97-AF65-F5344CB8AC3E}">
        <p14:creationId xmlns:p14="http://schemas.microsoft.com/office/powerpoint/2010/main" val="149623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D0DCA-A39C-493D-9DF3-B4CB56A3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 little more about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3742-F113-4458-99F6-EA2D0C177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753" y="1825625"/>
            <a:ext cx="5181600" cy="732304"/>
          </a:xfrm>
          <a:ln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shaderProgram.vertexPositionAttribute</a:t>
            </a:r>
            <a:r>
              <a:rPr lang="en-US" sz="16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6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gl.getAttribLocation</a:t>
            </a:r>
            <a:r>
              <a:rPr lang="en-US" sz="16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shaderProgram</a:t>
            </a:r>
            <a:r>
              <a:rPr lang="en-US" sz="16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,  "</a:t>
            </a:r>
            <a:r>
              <a:rPr lang="en-US" sz="16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aVertexPosition</a:t>
            </a:r>
            <a:r>
              <a:rPr lang="en-US" sz="16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EE139-9BB1-42B1-9838-2F4E11D9F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682" y="1840379"/>
            <a:ext cx="5181600" cy="4351338"/>
          </a:xfrm>
        </p:spPr>
        <p:txBody>
          <a:bodyPr/>
          <a:lstStyle/>
          <a:p>
            <a:r>
              <a:rPr lang="en-US" dirty="0"/>
              <a:t>What is happening here?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What is happening here?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And here?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334BA5-88EF-4896-94E7-BE331C8F5452}"/>
              </a:ext>
            </a:extLst>
          </p:cNvPr>
          <p:cNvSpPr txBox="1">
            <a:spLocks/>
          </p:cNvSpPr>
          <p:nvPr/>
        </p:nvSpPr>
        <p:spPr>
          <a:xfrm>
            <a:off x="443753" y="3032764"/>
            <a:ext cx="5181600" cy="73230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gl.vertexAttribPointer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shaderProgram.vertexPositionAttribute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vertexBuffer.itemSize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gl.FLOAT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false, 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0,</a:t>
            </a:r>
            <a:r>
              <a:rPr lang="en-US" spc="-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0);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BA443-8026-4784-8C8E-CE7AE2766B2D}"/>
              </a:ext>
            </a:extLst>
          </p:cNvPr>
          <p:cNvSpPr txBox="1"/>
          <p:nvPr/>
        </p:nvSpPr>
        <p:spPr>
          <a:xfrm>
            <a:off x="92635" y="4410635"/>
            <a:ext cx="5532718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gl.enableVertexAttribArray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shaderProgram.vertexPositionAttribute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11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D0DCA-A39C-493D-9DF3-B4CB56A3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 little more about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3742-F113-4458-99F6-EA2D0C177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753" y="1517512"/>
            <a:ext cx="5181600" cy="732304"/>
          </a:xfrm>
          <a:ln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shaderProgram.vertexPositionAttribute</a:t>
            </a:r>
            <a:r>
              <a:rPr lang="en-US" sz="16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16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gl.getAttribLocation</a:t>
            </a:r>
            <a:r>
              <a:rPr lang="en-US" sz="16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shaderProgram</a:t>
            </a:r>
            <a:r>
              <a:rPr lang="en-US" sz="16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,  "</a:t>
            </a:r>
            <a:r>
              <a:rPr lang="en-US" sz="1600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aVertexPosition</a:t>
            </a:r>
            <a:r>
              <a:rPr lang="en-US" sz="16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EE139-9BB1-42B1-9838-2F4E11D9F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681" y="1360442"/>
            <a:ext cx="6276789" cy="4351338"/>
          </a:xfrm>
        </p:spPr>
        <p:txBody>
          <a:bodyPr>
            <a:normAutofit/>
          </a:bodyPr>
          <a:lstStyle/>
          <a:p>
            <a:r>
              <a:rPr lang="en-US" dirty="0"/>
              <a:t>Get an index for a variable from the </a:t>
            </a:r>
            <a:r>
              <a:rPr lang="en-US" dirty="0" err="1"/>
              <a:t>shader</a:t>
            </a:r>
            <a:r>
              <a:rPr lang="en-US" dirty="0"/>
              <a:t> program and remember it in a property tied to the </a:t>
            </a:r>
            <a:r>
              <a:rPr lang="en-US" dirty="0" err="1"/>
              <a:t>shader</a:t>
            </a:r>
            <a:r>
              <a:rPr lang="en-US" dirty="0"/>
              <a:t> program object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Set size, type, </a:t>
            </a:r>
            <a:r>
              <a:rPr lang="en-US" dirty="0" err="1"/>
              <a:t>etc</a:t>
            </a:r>
            <a:r>
              <a:rPr lang="en-US" dirty="0"/>
              <a:t>, of data for the attribute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Bind the attribute to the data in the buffer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334BA5-88EF-4896-94E7-BE331C8F5452}"/>
              </a:ext>
            </a:extLst>
          </p:cNvPr>
          <p:cNvSpPr txBox="1">
            <a:spLocks/>
          </p:cNvSpPr>
          <p:nvPr/>
        </p:nvSpPr>
        <p:spPr>
          <a:xfrm>
            <a:off x="443753" y="3398916"/>
            <a:ext cx="5181600" cy="73230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gl.vertexAttribPointer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shaderProgram.vertexPositionAttribute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vertexBuffer.itemSize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gl.FLOAT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false, 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0,</a:t>
            </a:r>
            <a:r>
              <a:rPr lang="en-US" spc="-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0);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BA443-8026-4784-8C8E-CE7AE2766B2D}"/>
              </a:ext>
            </a:extLst>
          </p:cNvPr>
          <p:cNvSpPr txBox="1"/>
          <p:nvPr/>
        </p:nvSpPr>
        <p:spPr>
          <a:xfrm>
            <a:off x="92635" y="4733800"/>
            <a:ext cx="5532718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gl.enableVertexAttribArray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pc="-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shaderProgram.vertexPositionAttribute</a:t>
            </a:r>
            <a:r>
              <a:rPr lang="en-US" spc="-5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16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7C29-7004-4F18-BAB0-156675F8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 little more about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DFF4-3D03-4424-A2B0-82971A6DE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7841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shader program can have multiple attribute variables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You need to bind each one to a buffer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08A2F-FB97-462D-AF73-AC20A958B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76690" y="3361447"/>
            <a:ext cx="6505510" cy="31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85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0020" y="1283285"/>
            <a:ext cx="1760855" cy="5746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Result…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4005073" y="2388107"/>
            <a:ext cx="3421379" cy="3422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587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8034" y="602455"/>
            <a:ext cx="2210435" cy="5746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Can</a:t>
            </a:r>
            <a:r>
              <a:rPr sz="3600" spc="-70" dirty="0"/>
              <a:t> </a:t>
            </a:r>
            <a:r>
              <a:rPr lang="en-US" sz="3600" spc="-5" dirty="0"/>
              <a:t>Y</a:t>
            </a:r>
            <a:r>
              <a:rPr sz="3600" spc="-5" dirty="0"/>
              <a:t>ou?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796787" y="1592056"/>
            <a:ext cx="10515600" cy="4660891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49250" indent="0">
              <a:lnSpc>
                <a:spcPct val="100000"/>
              </a:lnSpc>
              <a:spcBef>
                <a:spcPts val="1105"/>
              </a:spcBef>
              <a:buClr>
                <a:srgbClr val="DF7601"/>
              </a:buClr>
              <a:buNone/>
              <a:tabLst>
                <a:tab pos="693420" algn="l"/>
              </a:tabLst>
            </a:pPr>
            <a:r>
              <a:rPr lang="en-US" dirty="0"/>
              <a:t> </a:t>
            </a:r>
            <a:r>
              <a:rPr dirty="0"/>
              <a:t>Change the triangle</a:t>
            </a:r>
            <a:r>
              <a:rPr spc="-50" dirty="0"/>
              <a:t> </a:t>
            </a:r>
            <a:r>
              <a:rPr dirty="0"/>
              <a:t>color?</a:t>
            </a:r>
          </a:p>
          <a:p>
            <a:pPr marL="349250" indent="0">
              <a:lnSpc>
                <a:spcPct val="100000"/>
              </a:lnSpc>
              <a:spcBef>
                <a:spcPts val="1010"/>
              </a:spcBef>
              <a:buClr>
                <a:srgbClr val="DF7601"/>
              </a:buClr>
              <a:buNone/>
              <a:tabLst>
                <a:tab pos="693420" algn="l"/>
              </a:tabLst>
            </a:pPr>
            <a:r>
              <a:rPr lang="en-US" dirty="0"/>
              <a:t> </a:t>
            </a:r>
            <a:r>
              <a:rPr dirty="0"/>
              <a:t>Change the </a:t>
            </a:r>
            <a:r>
              <a:rPr spc="-5" dirty="0"/>
              <a:t>background</a:t>
            </a:r>
            <a:r>
              <a:rPr spc="-30" dirty="0"/>
              <a:t> </a:t>
            </a:r>
            <a:r>
              <a:rPr dirty="0"/>
              <a:t>color?</a:t>
            </a:r>
          </a:p>
          <a:p>
            <a:pPr marL="349250" indent="0">
              <a:lnSpc>
                <a:spcPct val="100000"/>
              </a:lnSpc>
              <a:spcBef>
                <a:spcPts val="994"/>
              </a:spcBef>
              <a:buClr>
                <a:srgbClr val="DF7601"/>
              </a:buClr>
              <a:buNone/>
              <a:tabLst>
                <a:tab pos="693420" algn="l"/>
              </a:tabLst>
            </a:pPr>
            <a:r>
              <a:rPr lang="en-US" dirty="0"/>
              <a:t> </a:t>
            </a:r>
            <a:r>
              <a:rPr dirty="0"/>
              <a:t>Change the triangle</a:t>
            </a:r>
            <a:r>
              <a:rPr spc="-50" dirty="0"/>
              <a:t> </a:t>
            </a:r>
            <a:r>
              <a:rPr spc="-5" dirty="0"/>
              <a:t>shape?</a:t>
            </a:r>
          </a:p>
          <a:p>
            <a:pPr marL="349250" indent="0">
              <a:lnSpc>
                <a:spcPct val="100000"/>
              </a:lnSpc>
              <a:buClr>
                <a:srgbClr val="DF7601"/>
              </a:buClr>
              <a:buNone/>
              <a:tabLst>
                <a:tab pos="693420" algn="l"/>
              </a:tabLst>
            </a:pPr>
            <a:r>
              <a:rPr lang="en-US" spc="-5" dirty="0"/>
              <a:t> </a:t>
            </a:r>
            <a:r>
              <a:rPr spc="-5" dirty="0"/>
              <a:t>Draw multiple</a:t>
            </a:r>
            <a:r>
              <a:rPr spc="10" dirty="0"/>
              <a:t> </a:t>
            </a:r>
            <a:r>
              <a:rPr dirty="0"/>
              <a:t>triangles?</a:t>
            </a:r>
            <a:endParaRPr lang="en-US" dirty="0"/>
          </a:p>
          <a:p>
            <a:pPr marL="349250" indent="0">
              <a:lnSpc>
                <a:spcPct val="100000"/>
              </a:lnSpc>
              <a:buClr>
                <a:srgbClr val="DF7601"/>
              </a:buClr>
              <a:buNone/>
              <a:tabLst>
                <a:tab pos="693420" algn="l"/>
              </a:tabLst>
            </a:pPr>
            <a:endParaRPr lang="en-US" dirty="0"/>
          </a:p>
          <a:p>
            <a:pPr marL="349250" indent="0">
              <a:lnSpc>
                <a:spcPct val="100000"/>
              </a:lnSpc>
              <a:buClr>
                <a:srgbClr val="DF7601"/>
              </a:buClr>
              <a:buNone/>
              <a:tabLst>
                <a:tab pos="693420" algn="l"/>
              </a:tabLst>
            </a:pPr>
            <a:r>
              <a:rPr lang="en-US" dirty="0"/>
              <a:t>Figure out what the coordinate system of the canvas is?</a:t>
            </a:r>
            <a:br>
              <a:rPr lang="en-US" dirty="0"/>
            </a:br>
            <a:r>
              <a:rPr lang="en-US" dirty="0"/>
              <a:t>Where is the origin?</a:t>
            </a:r>
            <a:br>
              <a:rPr lang="en-US" dirty="0"/>
            </a:br>
            <a:r>
              <a:rPr lang="en-US" dirty="0"/>
              <a:t>What are the coordinates of the bottom left corner?</a:t>
            </a:r>
            <a:br>
              <a:rPr lang="en-US" dirty="0"/>
            </a:br>
            <a:r>
              <a:rPr lang="en-US" dirty="0"/>
              <a:t>What are the coordinates of the top right corner?</a:t>
            </a:r>
          </a:p>
        </p:txBody>
      </p:sp>
    </p:spTree>
    <p:extLst>
      <p:ext uri="{BB962C8B-B14F-4D97-AF65-F5344CB8AC3E}">
        <p14:creationId xmlns:p14="http://schemas.microsoft.com/office/powerpoint/2010/main" val="95865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for CS 418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584324"/>
            <a:ext cx="10515600" cy="5133975"/>
          </a:xfrm>
        </p:spPr>
        <p:txBody>
          <a:bodyPr>
            <a:normAutofit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WebGL</a:t>
            </a:r>
            <a:r>
              <a:rPr lang="en-US" dirty="0"/>
              <a:t> </a:t>
            </a:r>
          </a:p>
          <a:p>
            <a:r>
              <a:rPr lang="en-US" dirty="0"/>
              <a:t>WebGL version of the GLSL shading language (</a:t>
            </a:r>
            <a:r>
              <a:rPr lang="en-US" b="1" dirty="0"/>
              <a:t>runs on GPU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Chrome as default browser</a:t>
            </a:r>
          </a:p>
          <a:p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to debug code</a:t>
            </a:r>
            <a:endParaRPr lang="en-US" b="1" dirty="0"/>
          </a:p>
          <a:p>
            <a:r>
              <a:rPr lang="en-US" dirty="0"/>
              <a:t>Some </a:t>
            </a:r>
            <a:r>
              <a:rPr lang="en-US" dirty="0" err="1"/>
              <a:t>WebGL</a:t>
            </a:r>
            <a:r>
              <a:rPr lang="en-US" dirty="0"/>
              <a:t> examples: https://www.chromeexperiments.com/webgl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38F8B-4376-4A20-8548-5B91D8694322}"/>
              </a:ext>
            </a:extLst>
          </p:cNvPr>
          <p:cNvSpPr txBox="1"/>
          <p:nvPr/>
        </p:nvSpPr>
        <p:spPr>
          <a:xfrm>
            <a:off x="7075405" y="4572000"/>
            <a:ext cx="43492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Firefox is fine too…and probably Edge.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We test in Chrome…</a:t>
            </a:r>
          </a:p>
        </p:txBody>
      </p:sp>
    </p:spTree>
    <p:extLst>
      <p:ext uri="{BB962C8B-B14F-4D97-AF65-F5344CB8AC3E}">
        <p14:creationId xmlns:p14="http://schemas.microsoft.com/office/powerpoint/2010/main" val="321361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E7C3-C15F-4E4F-8C73-87EB7D46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24E9-6645-41D1-85BB-8F135BE57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0544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will provide example code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You are responsible for learning what you need to complete the assignments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Mozilla reference/tutorials are quite good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A0FB5-9680-49B6-8D96-970D51A6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84" y="0"/>
            <a:ext cx="7606908" cy="5957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A5A7A-4450-4F6A-A863-A95C7F8CB574}"/>
              </a:ext>
            </a:extLst>
          </p:cNvPr>
          <p:cNvSpPr txBox="1"/>
          <p:nvPr/>
        </p:nvSpPr>
        <p:spPr>
          <a:xfrm>
            <a:off x="4393809" y="6225705"/>
            <a:ext cx="562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https://developer.mozilla.org/en-US/docs/Web/JavaScript</a:t>
            </a:r>
          </a:p>
        </p:txBody>
      </p:sp>
    </p:spTree>
    <p:extLst>
      <p:ext uri="{BB962C8B-B14F-4D97-AF65-F5344CB8AC3E}">
        <p14:creationId xmlns:p14="http://schemas.microsoft.com/office/powerpoint/2010/main" val="332388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WebGL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Let’s start with a  word about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38" y="1882776"/>
            <a:ext cx="9981029" cy="4509183"/>
          </a:xfrm>
        </p:spPr>
        <p:txBody>
          <a:bodyPr>
            <a:normAutofit/>
          </a:bodyPr>
          <a:lstStyle/>
          <a:p>
            <a:r>
              <a:rPr lang="en-US" sz="2400" dirty="0"/>
              <a:t>Open standard for 3D graphics programming</a:t>
            </a:r>
          </a:p>
          <a:p>
            <a:pPr lvl="1"/>
            <a:r>
              <a:rPr lang="en-US" sz="2000" dirty="0"/>
              <a:t>Developed by Silicon Graphics in 1992</a:t>
            </a:r>
          </a:p>
          <a:p>
            <a:pPr lvl="1"/>
            <a:r>
              <a:rPr lang="en-US" sz="2000" dirty="0"/>
              <a:t>Available on most platforms…</a:t>
            </a:r>
          </a:p>
          <a:p>
            <a:pPr lvl="1"/>
            <a:r>
              <a:rPr lang="en-US" sz="2000" dirty="0"/>
              <a:t>Bindings available for lots of languages…</a:t>
            </a:r>
          </a:p>
          <a:p>
            <a:pPr lvl="1"/>
            <a:r>
              <a:rPr lang="en-US" sz="2000" dirty="0"/>
              <a:t>It’s low level</a:t>
            </a:r>
          </a:p>
          <a:p>
            <a:r>
              <a:rPr lang="en-US" sz="2400" dirty="0"/>
              <a:t>“Windowing” typically requires another library</a:t>
            </a:r>
          </a:p>
          <a:p>
            <a:pPr lvl="1"/>
            <a:r>
              <a:rPr lang="en-US" sz="1800" dirty="0"/>
              <a:t>e.g. GLUT</a:t>
            </a:r>
          </a:p>
          <a:p>
            <a:r>
              <a:rPr lang="en-US" sz="2400" dirty="0"/>
              <a:t>Version 3.0 (2008) introduced programmable </a:t>
            </a:r>
            <a:r>
              <a:rPr lang="en-US" sz="2400" dirty="0" err="1"/>
              <a:t>shaders</a:t>
            </a:r>
            <a:endParaRPr lang="en-US" sz="2400" dirty="0"/>
          </a:p>
          <a:p>
            <a:pPr lvl="1"/>
            <a:r>
              <a:rPr lang="en-US" sz="2000" dirty="0"/>
              <a:t>Deprecated fixed-function pipeline</a:t>
            </a:r>
          </a:p>
          <a:p>
            <a:r>
              <a:rPr lang="en-US" sz="2400" b="1" dirty="0" err="1"/>
              <a:t>Vulkan</a:t>
            </a:r>
            <a:r>
              <a:rPr lang="en-US" sz="2400" dirty="0"/>
              <a:t> API is the successor technology (still pretty new…2016ish)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9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531715" cy="990600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is not exactly OpenGL</a:t>
            </a:r>
          </a:p>
        </p:txBody>
      </p:sp>
      <p:pic>
        <p:nvPicPr>
          <p:cNvPr id="4" name="Picture 3" descr="Screen Shot 2014-08-24 at 7.1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6" y="1759311"/>
            <a:ext cx="6717129" cy="2432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1775" y="4795111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96E9D-4F07-443C-9780-FF3397157919}"/>
              </a:ext>
            </a:extLst>
          </p:cNvPr>
          <p:cNvSpPr txBox="1"/>
          <p:nvPr/>
        </p:nvSpPr>
        <p:spPr>
          <a:xfrm>
            <a:off x="9398000" y="2832100"/>
            <a:ext cx="21209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Yes – you can use WebGL 2.0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15529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276881" cy="9906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Application Structure</a:t>
            </a:r>
          </a:p>
        </p:txBody>
      </p:sp>
      <p:pic>
        <p:nvPicPr>
          <p:cNvPr id="3" name="Picture 2" descr="Screen Shot 2014-08-24 at 7.1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70" y="1835205"/>
            <a:ext cx="6859929" cy="27322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250" y="5402270"/>
            <a:ext cx="789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application will generally just have HTML and JavaScript 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5880" y="4567426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938954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WebGL and GLSL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286043" y="1847557"/>
            <a:ext cx="10095914" cy="4562621"/>
          </a:xfrm>
        </p:spPr>
        <p:txBody>
          <a:bodyPr/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dirty="0">
                <a:ea typeface="ＭＳ Ｐゴシック" charset="0"/>
                <a:cs typeface="ＭＳ Ｐゴシック" charset="0"/>
              </a:rPr>
              <a:t> requires you provide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programs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GLSL OpenGL Shading Language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C-like with </a:t>
            </a:r>
          </a:p>
          <a:p>
            <a:pPr lvl="1"/>
            <a:r>
              <a:rPr lang="en-US" sz="1600" dirty="0">
                <a:ea typeface="ＭＳ Ｐゴシック" charset="0"/>
              </a:rPr>
              <a:t>Matrix and vector types (2, 3, 4 dimensional)</a:t>
            </a:r>
          </a:p>
          <a:p>
            <a:pPr lvl="1"/>
            <a:r>
              <a:rPr lang="en-US" sz="1600" dirty="0">
                <a:ea typeface="ＭＳ Ｐゴシック" charset="0"/>
              </a:rPr>
              <a:t>Overloaded operators</a:t>
            </a:r>
          </a:p>
          <a:p>
            <a:pPr lvl="1"/>
            <a:r>
              <a:rPr lang="en-US" sz="1600" dirty="0">
                <a:ea typeface="ＭＳ Ｐゴシック" charset="0"/>
              </a:rPr>
              <a:t>C++ like constructors</a:t>
            </a: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WebGL  functions compile, link and get information to shaders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9DD386D8-AEBA-6A40-B823-153A7BBFE5E6}" type="slidenum">
              <a:rPr lang="es-ES" sz="1000">
                <a:latin typeface="Arial" charset="0"/>
              </a:rPr>
              <a:pPr lvl="1"/>
              <a:t>8</a:t>
            </a:fld>
            <a:endParaRPr lang="es-E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6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9545" y="1800665"/>
            <a:ext cx="11114571" cy="4465665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source code will be in the HTML file or a JS file…usually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Vertex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move vertices around</a:t>
            </a:r>
          </a:p>
          <a:p>
            <a:pPr lvl="1"/>
            <a:r>
              <a:rPr lang="en-US" dirty="0">
                <a:ea typeface="ＭＳ Ｐゴシック" charset="0"/>
              </a:rPr>
              <a:t>Projection, animation, etc.</a:t>
            </a:r>
          </a:p>
          <a:p>
            <a:pPr lvl="1"/>
            <a:r>
              <a:rPr lang="en-US" dirty="0">
                <a:ea typeface="ＭＳ Ｐゴシック" charset="0"/>
              </a:rPr>
              <a:t>Assign a value to the built-in variable </a:t>
            </a:r>
            <a:r>
              <a:rPr lang="en-US" dirty="0" err="1">
                <a:ea typeface="ＭＳ Ｐゴシック" charset="0"/>
              </a:rPr>
              <a:t>gl_Position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Fragment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determine a fragment color</a:t>
            </a:r>
          </a:p>
          <a:p>
            <a:pPr lvl="1"/>
            <a:r>
              <a:rPr lang="en-US" dirty="0">
                <a:ea typeface="ＭＳ Ｐゴシック" charset="0"/>
              </a:rPr>
              <a:t>Assign a value to the built-in variable </a:t>
            </a:r>
            <a:r>
              <a:rPr lang="en-US" dirty="0" err="1">
                <a:ea typeface="ＭＳ Ｐゴシック" charset="0"/>
              </a:rPr>
              <a:t>gl_FragColor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036728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UIU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3294B"/>
      </a:accent1>
      <a:accent2>
        <a:srgbClr val="E84A2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ma_blue_wide_2019" id="{2C92BE92-E332-774D-83F0-23EB9106A5A1}" vid="{F7B6555E-F2AE-B248-A5BE-DACC2550A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6969</TotalTime>
  <Words>2241</Words>
  <Application>Microsoft Office PowerPoint</Application>
  <PresentationFormat>Widescreen</PresentationFormat>
  <Paragraphs>280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Century Gothic</vt:lpstr>
      <vt:lpstr>Comic Sans MS</vt:lpstr>
      <vt:lpstr>Courier New</vt:lpstr>
      <vt:lpstr>Lato</vt:lpstr>
      <vt:lpstr>Times New Roman</vt:lpstr>
      <vt:lpstr>SampleSlides</vt:lpstr>
      <vt:lpstr>Custom Design</vt:lpstr>
      <vt:lpstr>Introduction to WebGL</vt:lpstr>
      <vt:lpstr>The WebGL Rasterization Engine</vt:lpstr>
      <vt:lpstr>Programming Language for CS 418</vt:lpstr>
      <vt:lpstr>JavaScript</vt:lpstr>
      <vt:lpstr>What is WebGL? Let’s start with a  word about OpenGL</vt:lpstr>
      <vt:lpstr>WebGL is not exactly OpenGL</vt:lpstr>
      <vt:lpstr>WebGL Application Structure</vt:lpstr>
      <vt:lpstr>WebGL and GLSL</vt:lpstr>
      <vt:lpstr>Shaders</vt:lpstr>
      <vt:lpstr>You Need a Text Editor</vt:lpstr>
      <vt:lpstr>Time to Write Some HTML</vt:lpstr>
      <vt:lpstr>The HTML</vt:lpstr>
      <vt:lpstr>Adding JavaScript</vt:lpstr>
      <vt:lpstr>Getting a WebGL Context</vt:lpstr>
      <vt:lpstr>Creating Vertex Shader</vt:lpstr>
      <vt:lpstr>Creating Fragment Shader</vt:lpstr>
      <vt:lpstr>Compiling the Shaders</vt:lpstr>
      <vt:lpstr>Linking the Shaders</vt:lpstr>
      <vt:lpstr>Setting up the Vertex Buffers</vt:lpstr>
      <vt:lpstr>Drawing the Scene</vt:lpstr>
      <vt:lpstr>…a little more about attributes</vt:lpstr>
      <vt:lpstr>…a little more about attributes</vt:lpstr>
      <vt:lpstr>…a little more about attributes</vt:lpstr>
      <vt:lpstr>Result…</vt:lpstr>
      <vt:lpstr>Can You?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59</cp:revision>
  <dcterms:created xsi:type="dcterms:W3CDTF">2017-05-11T14:02:37Z</dcterms:created>
  <dcterms:modified xsi:type="dcterms:W3CDTF">2020-08-25T22:05:52Z</dcterms:modified>
</cp:coreProperties>
</file>